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5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266" r:id="rId3"/>
    <p:sldId id="270" r:id="rId4"/>
  </p:sldIdLst>
  <p:sldSz cx="6858000" cy="9906000" type="A4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0058"/>
    <a:srgbClr val="0000FF"/>
    <a:srgbClr val="FAC090"/>
    <a:srgbClr val="1A9681"/>
    <a:srgbClr val="CE40BA"/>
    <a:srgbClr val="93CDDD"/>
    <a:srgbClr val="CDF2FF"/>
    <a:srgbClr val="FF9900"/>
    <a:srgbClr val="FFFF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0" autoAdjust="0"/>
  </p:normalViewPr>
  <p:slideViewPr>
    <p:cSldViewPr>
      <p:cViewPr>
        <p:scale>
          <a:sx n="150" d="100"/>
          <a:sy n="150" d="100"/>
        </p:scale>
        <p:origin x="-450" y="319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2.xlsx"/><Relationship Id="rId1" Type="http://schemas.openxmlformats.org/officeDocument/2006/relationships/image" Target="../media/image3.png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E:\&#3609;&#3636;&#3605;&#3618;&#3634;%20160561\&#3623;&#3636;&#3648;&#3588;&#3619;&#3634;&#3632;&#3627;&#3660;%20CPI\&#3594;&#3640;&#3604;&#3607;&#3633;&#3656;&#3623;&#3652;&#3611;\09_61\index_cpi_09_61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E:\&#3609;&#3636;&#3605;&#3618;&#3634;%20160561\&#3623;&#3636;&#3648;&#3588;&#3619;&#3634;&#3632;&#3627;&#3660;%20CPI\&#3594;&#3640;&#3604;&#3607;&#3633;&#3656;&#3623;&#3652;&#3611;\09_61\index_cpi_09_61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E:\&#3609;&#3636;&#3605;&#3618;&#3634;%20160561\&#3623;&#3636;&#3648;&#3588;&#3619;&#3634;&#3632;&#3627;&#3660;%20CPI\&#3594;&#3640;&#3604;&#3607;&#3633;&#3656;&#3623;&#3652;&#3611;\09_61\index_cpi_09_6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779409884936446E-2"/>
          <c:y val="0.11722004101526978"/>
          <c:w val="0.80712573652446395"/>
          <c:h val="0.5865351027544605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เงินเฟ้อ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numRef>
              <c:f>Sheet1!$A$2:$A$27</c:f>
              <c:numCache>
                <c:formatCode>mmm\-yy</c:formatCode>
                <c:ptCount val="13"/>
                <c:pt idx="0">
                  <c:v>22160</c:v>
                </c:pt>
                <c:pt idx="1">
                  <c:v>22190</c:v>
                </c:pt>
                <c:pt idx="2">
                  <c:v>22221</c:v>
                </c:pt>
                <c:pt idx="3">
                  <c:v>22251</c:v>
                </c:pt>
                <c:pt idx="4">
                  <c:v>22282</c:v>
                </c:pt>
                <c:pt idx="5">
                  <c:v>22313</c:v>
                </c:pt>
                <c:pt idx="6">
                  <c:v>22341</c:v>
                </c:pt>
                <c:pt idx="7">
                  <c:v>22372</c:v>
                </c:pt>
                <c:pt idx="8">
                  <c:v>22402</c:v>
                </c:pt>
                <c:pt idx="9">
                  <c:v>22433</c:v>
                </c:pt>
                <c:pt idx="10">
                  <c:v>22463</c:v>
                </c:pt>
                <c:pt idx="11">
                  <c:v>22494</c:v>
                </c:pt>
                <c:pt idx="12">
                  <c:v>22525</c:v>
                </c:pt>
              </c:numCache>
            </c:numRef>
          </c:cat>
          <c:val>
            <c:numRef>
              <c:f>Sheet1!$C$2:$C$27</c:f>
              <c:numCache>
                <c:formatCode>General</c:formatCode>
                <c:ptCount val="13"/>
                <c:pt idx="0">
                  <c:v>0.86</c:v>
                </c:pt>
                <c:pt idx="1">
                  <c:v>0.86</c:v>
                </c:pt>
                <c:pt idx="2">
                  <c:v>0.99</c:v>
                </c:pt>
                <c:pt idx="3">
                  <c:v>0.78</c:v>
                </c:pt>
                <c:pt idx="4">
                  <c:v>0.68</c:v>
                </c:pt>
                <c:pt idx="5">
                  <c:v>0.42</c:v>
                </c:pt>
                <c:pt idx="6">
                  <c:v>0.79</c:v>
                </c:pt>
                <c:pt idx="7">
                  <c:v>1.07</c:v>
                </c:pt>
                <c:pt idx="8">
                  <c:v>1.49</c:v>
                </c:pt>
                <c:pt idx="9">
                  <c:v>1.38</c:v>
                </c:pt>
                <c:pt idx="10">
                  <c:v>1.46</c:v>
                </c:pt>
                <c:pt idx="11">
                  <c:v>1.62</c:v>
                </c:pt>
                <c:pt idx="12">
                  <c:v>1.33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99D-4313-AD4D-760CABFB208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เงินเฟ้อฟื้นฐาน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numRef>
              <c:f>Sheet1!$A$2:$A$27</c:f>
              <c:numCache>
                <c:formatCode>mmm\-yy</c:formatCode>
                <c:ptCount val="13"/>
                <c:pt idx="0">
                  <c:v>22160</c:v>
                </c:pt>
                <c:pt idx="1">
                  <c:v>22190</c:v>
                </c:pt>
                <c:pt idx="2">
                  <c:v>22221</c:v>
                </c:pt>
                <c:pt idx="3">
                  <c:v>22251</c:v>
                </c:pt>
                <c:pt idx="4">
                  <c:v>22282</c:v>
                </c:pt>
                <c:pt idx="5">
                  <c:v>22313</c:v>
                </c:pt>
                <c:pt idx="6">
                  <c:v>22341</c:v>
                </c:pt>
                <c:pt idx="7">
                  <c:v>22372</c:v>
                </c:pt>
                <c:pt idx="8">
                  <c:v>22402</c:v>
                </c:pt>
                <c:pt idx="9">
                  <c:v>22433</c:v>
                </c:pt>
                <c:pt idx="10">
                  <c:v>22463</c:v>
                </c:pt>
                <c:pt idx="11">
                  <c:v>22494</c:v>
                </c:pt>
                <c:pt idx="12">
                  <c:v>22525</c:v>
                </c:pt>
              </c:numCache>
            </c:numRef>
          </c:cat>
          <c:val>
            <c:numRef>
              <c:f>Sheet1!$D$2:$D$27</c:f>
              <c:numCache>
                <c:formatCode>0.00</c:formatCode>
                <c:ptCount val="13"/>
                <c:pt idx="0">
                  <c:v>0.53</c:v>
                </c:pt>
                <c:pt idx="1">
                  <c:v>0.57999999999999996</c:v>
                </c:pt>
                <c:pt idx="2">
                  <c:v>0.61</c:v>
                </c:pt>
                <c:pt idx="3">
                  <c:v>0.62</c:v>
                </c:pt>
                <c:pt idx="4">
                  <c:v>0.57999999999999996</c:v>
                </c:pt>
                <c:pt idx="5">
                  <c:v>0.63</c:v>
                </c:pt>
                <c:pt idx="6">
                  <c:v>0.63</c:v>
                </c:pt>
                <c:pt idx="7">
                  <c:v>0.64</c:v>
                </c:pt>
                <c:pt idx="8">
                  <c:v>0.8</c:v>
                </c:pt>
                <c:pt idx="9">
                  <c:v>0.83</c:v>
                </c:pt>
                <c:pt idx="10">
                  <c:v>0.79</c:v>
                </c:pt>
                <c:pt idx="11">
                  <c:v>0.75</c:v>
                </c:pt>
                <c:pt idx="12">
                  <c:v>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99D-4313-AD4D-760CABFB20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211776"/>
        <c:axId val="65225856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ดัชนี</c:v>
                </c:pt>
              </c:strCache>
            </c:strRef>
          </c:tx>
          <c:spPr>
            <a:ln w="2857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14"/>
              <c:layout>
                <c:manualLayout>
                  <c:x val="-8.0158192694503347E-2"/>
                  <c:y val="-0.1934871781850247"/>
                </c:manualLayout>
              </c:layout>
              <c:tx>
                <c:rich>
                  <a:bodyPr/>
                  <a:lstStyle/>
                  <a:p>
                    <a:pPr>
                      <a:defRPr sz="1000" b="1">
                        <a:latin typeface="TH SarabunPSK" panose="020B0500040200020003" pitchFamily="34" charset="-34"/>
                        <a:cs typeface="TH SarabunPSK" panose="020B0500040200020003" pitchFamily="34" charset="-34"/>
                      </a:defRPr>
                    </a:pPr>
                    <a:r>
                      <a:rPr lang="en-US" sz="10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rPr>
                      <a:t>101.57</a:t>
                    </a:r>
                  </a:p>
                </c:rich>
              </c:tx>
              <c:spPr>
                <a:ln w="6350"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99D-4313-AD4D-760CABFB2082}"/>
                </c:ext>
              </c:extLst>
            </c:dLbl>
            <c:spPr>
              <a:ln w="6350"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>
                    <a:latin typeface="TH SarabunPSK" panose="020B0500040200020003" pitchFamily="34" charset="-34"/>
                    <a:cs typeface="TH SarabunPSK" panose="020B0500040200020003" pitchFamily="34" charset="-34"/>
                  </a:defRPr>
                </a:pPr>
                <a:endParaRPr lang="th-TH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Sheet1!$A$2:$A$27</c:f>
              <c:numCache>
                <c:formatCode>mmm\-yy</c:formatCode>
                <c:ptCount val="13"/>
                <c:pt idx="0">
                  <c:v>22160</c:v>
                </c:pt>
                <c:pt idx="1">
                  <c:v>22190</c:v>
                </c:pt>
                <c:pt idx="2">
                  <c:v>22221</c:v>
                </c:pt>
                <c:pt idx="3">
                  <c:v>22251</c:v>
                </c:pt>
                <c:pt idx="4">
                  <c:v>22282</c:v>
                </c:pt>
                <c:pt idx="5">
                  <c:v>22313</c:v>
                </c:pt>
                <c:pt idx="6">
                  <c:v>22341</c:v>
                </c:pt>
                <c:pt idx="7">
                  <c:v>22372</c:v>
                </c:pt>
                <c:pt idx="8">
                  <c:v>22402</c:v>
                </c:pt>
                <c:pt idx="9">
                  <c:v>22433</c:v>
                </c:pt>
                <c:pt idx="10">
                  <c:v>22463</c:v>
                </c:pt>
                <c:pt idx="11">
                  <c:v>22494</c:v>
                </c:pt>
                <c:pt idx="12">
                  <c:v>22525</c:v>
                </c:pt>
              </c:numCache>
            </c:numRef>
          </c:cat>
          <c:val>
            <c:numRef>
              <c:f>Sheet1!$B$2:$B$27</c:f>
              <c:numCache>
                <c:formatCode>General</c:formatCode>
                <c:ptCount val="13"/>
                <c:pt idx="0">
                  <c:v>101.22</c:v>
                </c:pt>
                <c:pt idx="1">
                  <c:v>101.38</c:v>
                </c:pt>
                <c:pt idx="2">
                  <c:v>101.45</c:v>
                </c:pt>
                <c:pt idx="3">
                  <c:v>101.37</c:v>
                </c:pt>
                <c:pt idx="4">
                  <c:v>101.44</c:v>
                </c:pt>
                <c:pt idx="5">
                  <c:v>101.21</c:v>
                </c:pt>
                <c:pt idx="6">
                  <c:v>101.12</c:v>
                </c:pt>
                <c:pt idx="7">
                  <c:v>101.57</c:v>
                </c:pt>
                <c:pt idx="8">
                  <c:v>102.14</c:v>
                </c:pt>
                <c:pt idx="9">
                  <c:v>102.05</c:v>
                </c:pt>
                <c:pt idx="10">
                  <c:v>102</c:v>
                </c:pt>
                <c:pt idx="11">
                  <c:v>102.27</c:v>
                </c:pt>
                <c:pt idx="12">
                  <c:v>102.57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499D-4313-AD4D-760CABFB20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237376"/>
        <c:axId val="65227392"/>
      </c:lineChart>
      <c:dateAx>
        <c:axId val="65211776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 b="1">
                <a:latin typeface="TH SarabunPSK" pitchFamily="34" charset="-34"/>
                <a:cs typeface="TH SarabunPSK" pitchFamily="34" charset="-34"/>
              </a:defRPr>
            </a:pPr>
            <a:endParaRPr lang="th-TH"/>
          </a:p>
        </c:txPr>
        <c:crossAx val="65225856"/>
        <c:crossesAt val="0"/>
        <c:auto val="1"/>
        <c:lblOffset val="100"/>
        <c:baseTimeUnit val="months"/>
      </c:dateAx>
      <c:valAx>
        <c:axId val="65225856"/>
        <c:scaling>
          <c:orientation val="minMax"/>
          <c:max val="1.5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700" b="1"/>
            </a:pPr>
            <a:endParaRPr lang="th-TH"/>
          </a:p>
        </c:txPr>
        <c:crossAx val="65211776"/>
        <c:crosses val="autoZero"/>
        <c:crossBetween val="between"/>
        <c:majorUnit val="0.5"/>
      </c:valAx>
      <c:valAx>
        <c:axId val="65227392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 b="1">
                <a:latin typeface="TH SarabunPSK" pitchFamily="34" charset="-34"/>
                <a:cs typeface="TH SarabunPSK" pitchFamily="34" charset="-34"/>
              </a:defRPr>
            </a:pPr>
            <a:endParaRPr lang="th-TH"/>
          </a:p>
        </c:txPr>
        <c:crossAx val="65237376"/>
        <c:crosses val="max"/>
        <c:crossBetween val="between"/>
        <c:majorUnit val="0.5"/>
      </c:valAx>
      <c:dateAx>
        <c:axId val="65237376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65227392"/>
        <c:crosses val="autoZero"/>
        <c:auto val="1"/>
        <c:lblOffset val="100"/>
        <c:baseTimeUnit val="months"/>
      </c:dateAx>
    </c:plotArea>
    <c:legend>
      <c:legendPos val="r"/>
      <c:layout>
        <c:manualLayout>
          <c:xMode val="edge"/>
          <c:yMode val="edge"/>
          <c:x val="8.8633890199629806E-2"/>
          <c:y val="0.81231769763773809"/>
          <c:w val="0.81967859497799089"/>
          <c:h val="0.18768210116641698"/>
        </c:manualLayout>
      </c:layout>
      <c:overlay val="0"/>
      <c:txPr>
        <a:bodyPr/>
        <a:lstStyle/>
        <a:p>
          <a:pPr>
            <a:defRPr sz="1000" b="1">
              <a:latin typeface="TH SarabunPSK" pitchFamily="34" charset="-34"/>
              <a:cs typeface="TH SarabunPSK" pitchFamily="34" charset="-34"/>
            </a:defRPr>
          </a:pPr>
          <a:endParaRPr lang="th-TH"/>
        </a:p>
      </c:txPr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100"/>
      <c:rAngAx val="0"/>
      <c:perspective val="0"/>
    </c:view3D>
    <c:floor>
      <c:thickness val="0"/>
    </c:floor>
    <c:sideWall>
      <c:thickness val="0"/>
      <c:spPr>
        <a:noFill/>
      </c:spPr>
    </c:sideWall>
    <c:backWall>
      <c:thickness val="0"/>
      <c:spPr>
        <a:noFill/>
      </c:spPr>
    </c:backWall>
    <c:plotArea>
      <c:layout>
        <c:manualLayout>
          <c:layoutTarget val="inner"/>
          <c:xMode val="edge"/>
          <c:yMode val="edge"/>
          <c:x val="9.9383212814431118E-2"/>
          <c:y val="7.670391859423932E-2"/>
          <c:w val="0.94600770648350485"/>
          <c:h val="0.5884366353399465"/>
        </c:manualLayout>
      </c:layout>
      <c:bar3D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CPI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1"/>
            <c:extLst xmlns:c16r2="http://schemas.microsoft.com/office/drawing/2015/06/chart">
              <c:ext xmlns:c16="http://schemas.microsoft.com/office/drawing/2014/chart" uri="{C3380CC4-5D6E-409C-BE32-E72D297353CC}">
                <c16:uniqueId val="{00000001-558A-4458-9271-05E04A31648B}"/>
              </c:ext>
            </c:extLst>
          </c:dPt>
          <c:dPt>
            <c:idx val="1"/>
            <c:invertIfNegative val="0"/>
            <c:bubble3D val="1"/>
            <c:spPr>
              <a:blipFill>
                <a:blip xmlns:r="http://schemas.openxmlformats.org/officeDocument/2006/relationships" r:embed="rId1"/>
                <a:stretch>
                  <a:fillRect/>
                </a:stretch>
              </a:blip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558A-4458-9271-05E04A31648B}"/>
              </c:ext>
            </c:extLst>
          </c:dPt>
          <c:dPt>
            <c:idx val="2"/>
            <c:invertIfNegative val="0"/>
            <c:bubble3D val="1"/>
            <c:spPr>
              <a:solidFill>
                <a:srgbClr val="0070C0"/>
              </a:solidFill>
              <a:ln>
                <a:solidFill>
                  <a:schemeClr val="accent1"/>
                </a:solidFill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558A-4458-9271-05E04A31648B}"/>
              </c:ext>
            </c:extLst>
          </c:dPt>
          <c:dPt>
            <c:idx val="3"/>
            <c:invertIfNegative val="0"/>
            <c:bubble3D val="1"/>
            <c:spPr>
              <a:solidFill>
                <a:srgbClr val="FAC090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58A-4458-9271-05E04A31648B}"/>
              </c:ext>
            </c:extLst>
          </c:dPt>
          <c:dPt>
            <c:idx val="4"/>
            <c:invertIfNegative val="0"/>
            <c:bubble3D val="1"/>
            <c:spPr>
              <a:solidFill>
                <a:srgbClr val="0070C0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558A-4458-9271-05E04A31648B}"/>
              </c:ext>
            </c:extLst>
          </c:dPt>
          <c:dPt>
            <c:idx val="5"/>
            <c:invertIfNegative val="0"/>
            <c:bubble3D val="1"/>
            <c:spPr>
              <a:solidFill>
                <a:srgbClr val="0070C0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58A-4458-9271-05E04A31648B}"/>
              </c:ext>
            </c:extLst>
          </c:dPt>
          <c:dPt>
            <c:idx val="6"/>
            <c:invertIfNegative val="0"/>
            <c:bubble3D val="1"/>
            <c:spPr>
              <a:solidFill>
                <a:srgbClr val="0070C0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558A-4458-9271-05E04A31648B}"/>
              </c:ext>
            </c:extLst>
          </c:dPt>
          <c:dPt>
            <c:idx val="7"/>
            <c:invertIfNegative val="0"/>
            <c:bubble3D val="1"/>
            <c:extLst xmlns:c16r2="http://schemas.microsoft.com/office/drawing/2015/06/chart">
              <c:ext xmlns:c16="http://schemas.microsoft.com/office/drawing/2014/chart" uri="{C3380CC4-5D6E-409C-BE32-E72D297353CC}">
                <c16:uniqueId val="{00000009-558A-4458-9271-05E04A31648B}"/>
              </c:ext>
            </c:extLst>
          </c:dPt>
          <c:dPt>
            <c:idx val="8"/>
            <c:invertIfNegative val="0"/>
            <c:bubble3D val="1"/>
            <c:extLst xmlns:c16r2="http://schemas.microsoft.com/office/drawing/2015/06/chart">
              <c:ext xmlns:c16="http://schemas.microsoft.com/office/drawing/2014/chart" uri="{C3380CC4-5D6E-409C-BE32-E72D297353CC}">
                <c16:uniqueId val="{0000000A-558A-4458-9271-05E04A31648B}"/>
              </c:ext>
            </c:extLst>
          </c:dPt>
          <c:dPt>
            <c:idx val="9"/>
            <c:invertIfNegative val="0"/>
            <c:bubble3D val="1"/>
            <c:extLst xmlns:c16r2="http://schemas.microsoft.com/office/drawing/2015/06/chart">
              <c:ext xmlns:c16="http://schemas.microsoft.com/office/drawing/2014/chart" uri="{C3380CC4-5D6E-409C-BE32-E72D297353CC}">
                <c16:uniqueId val="{0000000B-558A-4458-9271-05E04A31648B}"/>
              </c:ext>
            </c:extLst>
          </c:dPt>
          <c:dPt>
            <c:idx val="10"/>
            <c:invertIfNegative val="0"/>
            <c:bubble3D val="1"/>
            <c:spPr>
              <a:solidFill>
                <a:srgbClr val="0070C0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558A-4458-9271-05E04A31648B}"/>
              </c:ext>
            </c:extLst>
          </c:dPt>
          <c:dLbls>
            <c:dLbl>
              <c:idx val="0"/>
              <c:layout>
                <c:manualLayout>
                  <c:x val="9.2870914182522062E-3"/>
                  <c:y val="3.0672920400148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58A-4458-9271-05E04A31648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สิงคโปร์</c:v>
                </c:pt>
                <c:pt idx="1">
                  <c:v>ไทย</c:v>
                </c:pt>
                <c:pt idx="2">
                  <c:v>เกาหลีใต้</c:v>
                </c:pt>
                <c:pt idx="3">
                  <c:v>มาเลเซีย</c:v>
                </c:pt>
                <c:pt idx="4">
                  <c:v>ไต้หวัน</c:v>
                </c:pt>
                <c:pt idx="5">
                  <c:v>จีน</c:v>
                </c:pt>
                <c:pt idx="6">
                  <c:v>ฮ่องกง</c:v>
                </c:pt>
                <c:pt idx="7">
                  <c:v>อินโดนีเซีย</c:v>
                </c:pt>
                <c:pt idx="8">
                  <c:v>เวียดนาม</c:v>
                </c:pt>
                <c:pt idx="9">
                  <c:v>ฟิลิปปินส์</c:v>
                </c:pt>
                <c:pt idx="10">
                  <c:v>อินเดีย</c:v>
                </c:pt>
              </c:strCache>
            </c:strRef>
          </c:cat>
          <c:val>
            <c:numRef>
              <c:f>Sheet1!$B$2:$B$12</c:f>
              <c:numCache>
                <c:formatCode>0.00</c:formatCode>
                <c:ptCount val="11"/>
                <c:pt idx="0">
                  <c:v>0.34</c:v>
                </c:pt>
                <c:pt idx="1">
                  <c:v>1.1200000000000001</c:v>
                </c:pt>
                <c:pt idx="2">
                  <c:v>1.4</c:v>
                </c:pt>
                <c:pt idx="3">
                  <c:v>1.31</c:v>
                </c:pt>
                <c:pt idx="4">
                  <c:v>1.61</c:v>
                </c:pt>
                <c:pt idx="5">
                  <c:v>2.0499999999999998</c:v>
                </c:pt>
                <c:pt idx="6">
                  <c:v>2.31</c:v>
                </c:pt>
                <c:pt idx="7">
                  <c:v>3.25</c:v>
                </c:pt>
                <c:pt idx="8">
                  <c:v>3.52</c:v>
                </c:pt>
                <c:pt idx="9">
                  <c:v>4.74</c:v>
                </c:pt>
                <c:pt idx="10">
                  <c:v>4.3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558A-4458-9271-05E04A3164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shape val="cylinder"/>
        <c:axId val="127899904"/>
        <c:axId val="127901696"/>
        <c:axId val="0"/>
      </c:bar3DChart>
      <c:catAx>
        <c:axId val="127899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lang="th-TH" sz="1050"/>
            </a:pPr>
            <a:endParaRPr lang="th-TH"/>
          </a:p>
        </c:txPr>
        <c:crossAx val="127901696"/>
        <c:crosses val="autoZero"/>
        <c:auto val="1"/>
        <c:lblAlgn val="ctr"/>
        <c:lblOffset val="100"/>
        <c:noMultiLvlLbl val="1"/>
      </c:catAx>
      <c:valAx>
        <c:axId val="127901696"/>
        <c:scaling>
          <c:orientation val="minMax"/>
          <c:max val="5"/>
          <c:min val="-0.5"/>
        </c:scaling>
        <c:delete val="0"/>
        <c:axPos val="l"/>
        <c:majorGridlines>
          <c:spPr>
            <a:ln>
              <a:noFill/>
            </a:ln>
          </c:spPr>
        </c:majorGridlines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lang="th-TH" sz="600">
                <a:latin typeface="Century Gothic" panose="020B0502020202020204" pitchFamily="34" charset="0"/>
              </a:defRPr>
            </a:pPr>
            <a:endParaRPr lang="th-TH"/>
          </a:p>
        </c:txPr>
        <c:crossAx val="127899904"/>
        <c:crosses val="autoZero"/>
        <c:crossBetween val="between"/>
        <c:majorUnit val="1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 b="1">
          <a:latin typeface="TH SarabunPSK" pitchFamily="34" charset="-34"/>
          <a:cs typeface="TH SarabunPSK" pitchFamily="34" charset="-34"/>
        </a:defRPr>
      </a:pPr>
      <a:endParaRPr lang="th-TH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53365008318192175"/>
          <c:y val="7.9381079642948955E-3"/>
          <c:w val="0.45891410436479269"/>
          <c:h val="0.93640516369491378"/>
        </c:manualLayout>
      </c:layout>
      <c:barChart>
        <c:barDir val="bar"/>
        <c:grouping val="clustered"/>
        <c:varyColors val="0"/>
        <c:ser>
          <c:idx val="1"/>
          <c:order val="0"/>
          <c:spPr>
            <a:solidFill>
              <a:srgbClr val="0070C0"/>
            </a:solidFill>
          </c:spPr>
          <c:invertIfNegative val="1"/>
          <c:dPt>
            <c:idx val="0"/>
            <c:invertIfNegative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FF87-4D9D-8188-1A18C0338826}"/>
              </c:ext>
            </c:extLst>
          </c:dPt>
          <c:dPt>
            <c:idx val="1"/>
            <c:invertIfNegative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FF87-4D9D-8188-1A18C0338826}"/>
              </c:ext>
            </c:extLst>
          </c:dPt>
          <c:dPt>
            <c:idx val="2"/>
            <c:invertIfNegative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FF87-4D9D-8188-1A18C0338826}"/>
              </c:ext>
            </c:extLst>
          </c:dPt>
          <c:dPt>
            <c:idx val="3"/>
            <c:invertIfNegative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FF87-4D9D-8188-1A18C0338826}"/>
              </c:ext>
            </c:extLst>
          </c:dPt>
          <c:dPt>
            <c:idx val="4"/>
            <c:invertIfNegative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FF87-4D9D-8188-1A18C0338826}"/>
              </c:ext>
            </c:extLst>
          </c:dPt>
          <c:dPt>
            <c:idx val="5"/>
            <c:invertIfNegative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FF87-4D9D-8188-1A18C0338826}"/>
              </c:ext>
            </c:extLst>
          </c:dPt>
          <c:dPt>
            <c:idx val="6"/>
            <c:invertIfNegative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FF87-4D9D-8188-1A18C0338826}"/>
              </c:ext>
            </c:extLst>
          </c:dPt>
          <c:dPt>
            <c:idx val="7"/>
            <c:invertIfNegative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FF87-4D9D-8188-1A18C0338826}"/>
              </c:ext>
            </c:extLst>
          </c:dPt>
          <c:dPt>
            <c:idx val="8"/>
            <c:invertIfNegative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FF87-4D9D-8188-1A18C0338826}"/>
              </c:ext>
            </c:extLst>
          </c:dPt>
          <c:dPt>
            <c:idx val="9"/>
            <c:invertIfNegative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FF87-4D9D-8188-1A18C0338826}"/>
              </c:ext>
            </c:extLst>
          </c:dPt>
          <c:dLbls>
            <c:dLbl>
              <c:idx val="1"/>
              <c:layout>
                <c:manualLayout>
                  <c:x val="0"/>
                  <c:y val="-7.5986357320308225E-3"/>
                </c:manualLayout>
              </c:layout>
              <c:spPr/>
              <c:txPr>
                <a:bodyPr/>
                <a:lstStyle/>
                <a:p>
                  <a:pPr>
                    <a:defRPr sz="1100"/>
                  </a:pPr>
                  <a:endParaRPr lang="th-TH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F87-4D9D-8188-1A18C0338826}"/>
                </c:ext>
              </c:extLst>
            </c:dLbl>
            <c:dLbl>
              <c:idx val="5"/>
              <c:layout>
                <c:manualLayout>
                  <c:x val="-1.0362694300518135E-2"/>
                  <c:y val="5.0040001684280794E-3"/>
                </c:manualLayout>
              </c:layout>
              <c:spPr/>
              <c:txPr>
                <a:bodyPr/>
                <a:lstStyle/>
                <a:p>
                  <a:pPr>
                    <a:defRPr sz="1100"/>
                  </a:pPr>
                  <a:endParaRPr lang="th-TH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F87-4D9D-8188-1A18C0338826}"/>
                </c:ext>
              </c:extLst>
            </c:dLbl>
            <c:dLbl>
              <c:idx val="6"/>
              <c:layout>
                <c:manualLayout>
                  <c:x val="1.2807101069543626E-2"/>
                  <c:y val="-4.044172396920437E-3"/>
                </c:manualLayout>
              </c:layout>
              <c:spPr/>
              <c:txPr>
                <a:bodyPr/>
                <a:lstStyle/>
                <a:p>
                  <a:pPr>
                    <a:defRPr sz="1100"/>
                  </a:pPr>
                  <a:endParaRPr lang="th-TH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F87-4D9D-8188-1A18C03388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'ปลัด-ตาราง1'!$A$43:$A$53</c:f>
              <c:strCache>
                <c:ptCount val="11"/>
                <c:pt idx="0">
                  <c:v>รวมทุกรายการ</c:v>
                </c:pt>
                <c:pt idx="1">
                  <c:v>อาหารและเครื่องดื่มไม่มีแอลกอฮอล์</c:v>
                </c:pt>
                <c:pt idx="2">
                  <c:v>      - อาหารสด</c:v>
                </c:pt>
                <c:pt idx="3">
                  <c:v>อื่น ๆ ไม่ใช่อาหารและเครื่องดื่ม</c:v>
                </c:pt>
                <c:pt idx="4">
                  <c:v>เครื่องนุ่งห่มและรองเท้า</c:v>
                </c:pt>
                <c:pt idx="5">
                  <c:v>เคหสถาน</c:v>
                </c:pt>
                <c:pt idx="6">
                  <c:v>การตรวจรักษาและบริการส่วนบุคคล</c:v>
                </c:pt>
                <c:pt idx="7">
                  <c:v>พาหนะ การขนส่ง และการสื่อสาร</c:v>
                </c:pt>
                <c:pt idx="8">
                  <c:v>การบันเทิงการอ่าน การศึกษา และการศาสนา</c:v>
                </c:pt>
                <c:pt idx="9">
                  <c:v>ยาสูบและเครื่องดื่มมีแอลกอฮอล์</c:v>
                </c:pt>
                <c:pt idx="10">
                  <c:v>      - พลังงาน</c:v>
                </c:pt>
              </c:strCache>
            </c:strRef>
          </c:cat>
          <c:val>
            <c:numRef>
              <c:f>'ปลัด-ตาราง1'!$B$43:$B$53</c:f>
              <c:numCache>
                <c:formatCode>0.00</c:formatCode>
                <c:ptCount val="11"/>
                <c:pt idx="0">
                  <c:v>0.29333999999999999</c:v>
                </c:pt>
                <c:pt idx="1">
                  <c:v>0.28376000000000001</c:v>
                </c:pt>
                <c:pt idx="2">
                  <c:v>9.9349999999999994E-2</c:v>
                </c:pt>
                <c:pt idx="3">
                  <c:v>0.30297000000000002</c:v>
                </c:pt>
                <c:pt idx="4">
                  <c:v>0</c:v>
                </c:pt>
                <c:pt idx="5">
                  <c:v>5.9819999999999998E-2</c:v>
                </c:pt>
                <c:pt idx="6">
                  <c:v>5.9029999999999999E-2</c:v>
                </c:pt>
                <c:pt idx="7">
                  <c:v>0.72233000000000003</c:v>
                </c:pt>
                <c:pt idx="8">
                  <c:v>2.946E-2</c:v>
                </c:pt>
                <c:pt idx="9">
                  <c:v>1.6619999999999999E-2</c:v>
                </c:pt>
                <c:pt idx="10">
                  <c:v>1.4597800000000001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FF87-4D9D-8188-1A18C0338826}"/>
            </c:ex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376092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6"/>
        <c:axId val="127725568"/>
        <c:axId val="127727104"/>
      </c:barChart>
      <c:catAx>
        <c:axId val="12772556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 sz="900"/>
            </a:pPr>
            <a:endParaRPr lang="th-TH"/>
          </a:p>
        </c:txPr>
        <c:crossAx val="127727104"/>
        <c:crosses val="autoZero"/>
        <c:auto val="1"/>
        <c:lblAlgn val="ctr"/>
        <c:lblOffset val="100"/>
        <c:tickLblSkip val="1"/>
        <c:noMultiLvlLbl val="0"/>
      </c:catAx>
      <c:valAx>
        <c:axId val="127727104"/>
        <c:scaling>
          <c:orientation val="minMax"/>
        </c:scaling>
        <c:delete val="1"/>
        <c:axPos val="t"/>
        <c:numFmt formatCode="0.00" sourceLinked="1"/>
        <c:majorTickMark val="out"/>
        <c:minorTickMark val="none"/>
        <c:tickLblPos val="nextTo"/>
        <c:crossAx val="1277255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1" i="0" u="none" strike="noStrike" baseline="0">
          <a:solidFill>
            <a:srgbClr val="000000"/>
          </a:solidFill>
          <a:latin typeface="TH SarabunPSK" panose="020B0500040200020003" pitchFamily="34" charset="-34"/>
          <a:ea typeface="Tahoma"/>
          <a:cs typeface="TH SarabunPSK" panose="020B0500040200020003" pitchFamily="34" charset="-34"/>
        </a:defRPr>
      </a:pPr>
      <a:endParaRPr lang="th-TH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50111433439241149"/>
          <c:y val="5.0925925925925923E-2"/>
          <c:w val="0.47516444444444439"/>
          <c:h val="0.93640516369491378"/>
        </c:manualLayout>
      </c:layout>
      <c:barChart>
        <c:barDir val="bar"/>
        <c:grouping val="clustered"/>
        <c:varyColors val="0"/>
        <c:ser>
          <c:idx val="1"/>
          <c:order val="0"/>
          <c:spPr>
            <a:solidFill>
              <a:srgbClr val="0070C0"/>
            </a:solidFill>
          </c:spPr>
          <c:invertIfNegative val="1"/>
          <c:dPt>
            <c:idx val="0"/>
            <c:invertIfNegative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BF1D-4940-8C02-E84A16882B8F}"/>
              </c:ext>
            </c:extLst>
          </c:dPt>
          <c:dPt>
            <c:idx val="1"/>
            <c:invertIfNegative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BF1D-4940-8C02-E84A16882B8F}"/>
              </c:ext>
            </c:extLst>
          </c:dPt>
          <c:dPt>
            <c:idx val="2"/>
            <c:invertIfNegative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BF1D-4940-8C02-E84A16882B8F}"/>
              </c:ext>
            </c:extLst>
          </c:dPt>
          <c:dPt>
            <c:idx val="3"/>
            <c:invertIfNegative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BF1D-4940-8C02-E84A16882B8F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'ปลัด-ตาราง1'!$A$59:$A$67</c:f>
              <c:strCache>
                <c:ptCount val="9"/>
                <c:pt idx="0">
                  <c:v>รวมทุกรายการ</c:v>
                </c:pt>
                <c:pt idx="1">
                  <c:v>อาหารและเครื่องดื่มไม่มีแอลกอฮอล์</c:v>
                </c:pt>
                <c:pt idx="2">
                  <c:v>หมวดอื่น ๆ ไม่ใช่อาหาร และเครื่องดื่ม</c:v>
                </c:pt>
                <c:pt idx="3">
                  <c:v>เครื่องนุ่งห่มและรองเท้า</c:v>
                </c:pt>
                <c:pt idx="4">
                  <c:v>เคหสถาน</c:v>
                </c:pt>
                <c:pt idx="5">
                  <c:v>การตรวจรักษาและบริการส่วนบุคคล</c:v>
                </c:pt>
                <c:pt idx="6">
                  <c:v>พาหนะ การขนส่ง และการสื่อสาร</c:v>
                </c:pt>
                <c:pt idx="7">
                  <c:v>การบันเทิงการอ่าน การศึกษา และการศาสนา</c:v>
                </c:pt>
                <c:pt idx="8">
                  <c:v>ยาสูบและเครื่องดื่มมีแอลกอฮอล์</c:v>
                </c:pt>
              </c:strCache>
            </c:strRef>
          </c:cat>
          <c:val>
            <c:numRef>
              <c:f>'ปลัด-ตาราง1'!$B$59:$B$67</c:f>
              <c:numCache>
                <c:formatCode>0.00</c:formatCode>
                <c:ptCount val="9"/>
                <c:pt idx="0">
                  <c:v>1.3337300000000001</c:v>
                </c:pt>
                <c:pt idx="1">
                  <c:v>0.35249000000000003</c:v>
                </c:pt>
                <c:pt idx="2">
                  <c:v>1.89635</c:v>
                </c:pt>
                <c:pt idx="3">
                  <c:v>0.43815999999999999</c:v>
                </c:pt>
                <c:pt idx="4">
                  <c:v>0.67208000000000001</c:v>
                </c:pt>
                <c:pt idx="5">
                  <c:v>0.59340999999999999</c:v>
                </c:pt>
                <c:pt idx="6">
                  <c:v>3.86334</c:v>
                </c:pt>
                <c:pt idx="7">
                  <c:v>0.30530000000000002</c:v>
                </c:pt>
                <c:pt idx="8">
                  <c:v>3.8580999999999999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F1D-4940-8C02-E84A16882B8F}"/>
            </c:ex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0000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3"/>
        <c:axId val="132134016"/>
        <c:axId val="132135552"/>
      </c:barChart>
      <c:catAx>
        <c:axId val="13213401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th-TH"/>
          </a:p>
        </c:txPr>
        <c:crossAx val="132135552"/>
        <c:crosses val="autoZero"/>
        <c:auto val="1"/>
        <c:lblAlgn val="ctr"/>
        <c:lblOffset val="100"/>
        <c:tickLblSkip val="1"/>
        <c:noMultiLvlLbl val="0"/>
      </c:catAx>
      <c:valAx>
        <c:axId val="132135552"/>
        <c:scaling>
          <c:orientation val="minMax"/>
        </c:scaling>
        <c:delete val="1"/>
        <c:axPos val="t"/>
        <c:numFmt formatCode="0.00" sourceLinked="1"/>
        <c:majorTickMark val="out"/>
        <c:minorTickMark val="none"/>
        <c:tickLblPos val="nextTo"/>
        <c:crossAx val="1321340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900" b="1" i="0" u="none" strike="noStrike" baseline="0">
          <a:solidFill>
            <a:srgbClr val="000000"/>
          </a:solidFill>
          <a:latin typeface="TH SarabunPSK" panose="020B0500040200020003" pitchFamily="34" charset="-34"/>
          <a:ea typeface="Tahoma"/>
          <a:cs typeface="TH SarabunPSK" panose="020B0500040200020003" pitchFamily="34" charset="-34"/>
        </a:defRPr>
      </a:pPr>
      <a:endParaRPr lang="th-TH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8195884771142727"/>
          <c:y val="5.0925925925925923E-2"/>
          <c:w val="0.43896463334080871"/>
          <c:h val="0.93640516369491378"/>
        </c:manualLayout>
      </c:layout>
      <c:barChart>
        <c:barDir val="bar"/>
        <c:grouping val="clustered"/>
        <c:varyColors val="0"/>
        <c:ser>
          <c:idx val="1"/>
          <c:order val="0"/>
          <c:spPr>
            <a:solidFill>
              <a:srgbClr val="0070C0"/>
            </a:solidFill>
          </c:spPr>
          <c:invertIfNegative val="1"/>
          <c:dPt>
            <c:idx val="1"/>
            <c:invertIfNegative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E5D4-4138-939C-19B51EFF08C4}"/>
              </c:ext>
            </c:extLst>
          </c:dPt>
          <c:dPt>
            <c:idx val="3"/>
            <c:invertIfNegative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E5D4-4138-939C-19B51EFF08C4}"/>
              </c:ext>
            </c:extLst>
          </c:dPt>
          <c:dLbls>
            <c:dLbl>
              <c:idx val="8"/>
              <c:layout>
                <c:manualLayout>
                  <c:x val="-9.720530909374801E-3"/>
                  <c:y val="-4.68273040744762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5D4-4138-939C-19B51EFF08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'ปลัด-ตาราง1'!$A$71:$A$79</c:f>
              <c:strCache>
                <c:ptCount val="9"/>
                <c:pt idx="0">
                  <c:v>รวมทุกรายการ</c:v>
                </c:pt>
                <c:pt idx="1">
                  <c:v>อาหารและเครื่องดื่มไม่มีแอลกอฮอล์</c:v>
                </c:pt>
                <c:pt idx="2">
                  <c:v>หมวดอื่น ๆ ไม่ใช่อาหาร และเครื่องดื่ม</c:v>
                </c:pt>
                <c:pt idx="3">
                  <c:v>เครื่องนุ่งห่มและรองเท้า</c:v>
                </c:pt>
                <c:pt idx="4">
                  <c:v>เคหสถาน</c:v>
                </c:pt>
                <c:pt idx="5">
                  <c:v>การตรวจรักษาและบริการส่วนบุคคล</c:v>
                </c:pt>
                <c:pt idx="6">
                  <c:v>พาหนะ การขนส่ง และการสื่อสาร</c:v>
                </c:pt>
                <c:pt idx="7">
                  <c:v>การบันเทิงการอ่าน การศึกษา และการศาสนา</c:v>
                </c:pt>
                <c:pt idx="8">
                  <c:v>ยาสูบและเครื่องดื่มมีแอลกอฮอล์</c:v>
                </c:pt>
              </c:strCache>
            </c:strRef>
          </c:cat>
          <c:val>
            <c:numRef>
              <c:f>'ปลัด-ตาราง1'!$B$71:$B$79</c:f>
              <c:numCache>
                <c:formatCode>0.00</c:formatCode>
                <c:ptCount val="9"/>
                <c:pt idx="0">
                  <c:v>1.14235</c:v>
                </c:pt>
                <c:pt idx="1">
                  <c:v>0.29561999999999999</c:v>
                </c:pt>
                <c:pt idx="2">
                  <c:v>1.62626</c:v>
                </c:pt>
                <c:pt idx="3">
                  <c:v>0.25899</c:v>
                </c:pt>
                <c:pt idx="4">
                  <c:v>1.1923999999999999</c:v>
                </c:pt>
                <c:pt idx="5">
                  <c:v>0.53449000000000002</c:v>
                </c:pt>
                <c:pt idx="6">
                  <c:v>2.5428799999999998</c:v>
                </c:pt>
                <c:pt idx="7">
                  <c:v>0.41465000000000002</c:v>
                </c:pt>
                <c:pt idx="8">
                  <c:v>5.6834199999999999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5D4-4138-939C-19B51EFF08C4}"/>
            </c:ex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0000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9"/>
        <c:axId val="132174208"/>
        <c:axId val="132175744"/>
      </c:barChart>
      <c:catAx>
        <c:axId val="13217420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 sz="900" b="1"/>
            </a:pPr>
            <a:endParaRPr lang="th-TH"/>
          </a:p>
        </c:txPr>
        <c:crossAx val="132175744"/>
        <c:crosses val="autoZero"/>
        <c:auto val="1"/>
        <c:lblAlgn val="ctr"/>
        <c:lblOffset val="100"/>
        <c:tickLblSkip val="1"/>
        <c:noMultiLvlLbl val="0"/>
      </c:catAx>
      <c:valAx>
        <c:axId val="132175744"/>
        <c:scaling>
          <c:orientation val="minMax"/>
        </c:scaling>
        <c:delete val="1"/>
        <c:axPos val="t"/>
        <c:numFmt formatCode="0.00" sourceLinked="1"/>
        <c:majorTickMark val="out"/>
        <c:minorTickMark val="none"/>
        <c:tickLblPos val="nextTo"/>
        <c:crossAx val="1321742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TH SarabunPSK" panose="020B0500040200020003" pitchFamily="34" charset="-34"/>
          <a:ea typeface="Tahoma"/>
          <a:cs typeface="TH SarabunPSK" panose="020B0500040200020003" pitchFamily="34" charset="-34"/>
        </a:defRPr>
      </a:pPr>
      <a:endParaRPr lang="th-TH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0.01182</cdr:x>
      <cdr:y>0</cdr:y>
    </cdr:from>
    <cdr:to>
      <cdr:x>0.16338</cdr:x>
      <cdr:y>0.11994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329" y="-7727789"/>
          <a:ext cx="414500" cy="2342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900" b="1" dirty="0"/>
            <a:t>%</a:t>
          </a:r>
          <a:r>
            <a:rPr lang="en-US" sz="900" b="1" dirty="0" err="1"/>
            <a:t>AoA</a:t>
          </a:r>
          <a:endParaRPr lang="th-TH" sz="9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0.00097</cdr:x>
      <cdr:y>0</cdr:y>
    </cdr:from>
    <cdr:to>
      <cdr:x>0.20497</cdr:x>
      <cdr:y>0.16212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75" y="0"/>
          <a:ext cx="664540" cy="488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th-TH" sz="1200" b="1" dirty="0">
              <a:latin typeface="TH SarabunPSK" pitchFamily="34" charset="-34"/>
              <a:cs typeface="TH SarabunPSK" pitchFamily="34" charset="-34"/>
            </a:rPr>
            <a:t>ร้อยละ(</a:t>
          </a:r>
          <a:r>
            <a:rPr lang="en-US" sz="1200" b="1" dirty="0" err="1">
              <a:latin typeface="TH SarabunPSK" pitchFamily="34" charset="-34"/>
              <a:cs typeface="TH SarabunPSK" pitchFamily="34" charset="-34"/>
            </a:rPr>
            <a:t>MoM</a:t>
          </a:r>
          <a:r>
            <a:rPr lang="th-TH" sz="1200" b="1" dirty="0">
              <a:latin typeface="TH SarabunPSK" pitchFamily="34" charset="-34"/>
              <a:cs typeface="TH SarabunPSK" pitchFamily="34" charset="-34"/>
            </a:rPr>
            <a:t>)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0.00097</cdr:x>
      <cdr:y>0</cdr:y>
    </cdr:from>
    <cdr:to>
      <cdr:x>0.20497</cdr:x>
      <cdr:y>0.16212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75" y="0"/>
          <a:ext cx="664540" cy="488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th-TH" sz="1200" b="1" dirty="0">
              <a:latin typeface="TH SarabunPSK" pitchFamily="34" charset="-34"/>
              <a:cs typeface="TH SarabunPSK" pitchFamily="34" charset="-34"/>
            </a:rPr>
            <a:t>ร้อยละ(</a:t>
          </a:r>
          <a:r>
            <a:rPr lang="en-US" sz="1200" b="1" dirty="0" err="1">
              <a:latin typeface="TH SarabunPSK" pitchFamily="34" charset="-34"/>
              <a:cs typeface="TH SarabunPSK" pitchFamily="34" charset="-34"/>
            </a:rPr>
            <a:t>YoY</a:t>
          </a:r>
          <a:r>
            <a:rPr lang="th-TH" sz="1200" b="1" dirty="0">
              <a:latin typeface="TH SarabunPSK" pitchFamily="34" charset="-34"/>
              <a:cs typeface="TH SarabunPSK" pitchFamily="34" charset="-34"/>
            </a:rPr>
            <a:t>)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0.00097</cdr:x>
      <cdr:y>0</cdr:y>
    </cdr:from>
    <cdr:to>
      <cdr:x>0.20497</cdr:x>
      <cdr:y>0.16212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75" y="0"/>
          <a:ext cx="664540" cy="488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th-TH" sz="1200" b="1" dirty="0">
              <a:latin typeface="TH SarabunPSK" pitchFamily="34" charset="-34"/>
              <a:cs typeface="TH SarabunPSK" pitchFamily="34" charset="-34"/>
            </a:rPr>
            <a:t>ร้อยละ(</a:t>
          </a:r>
          <a:r>
            <a:rPr lang="en-US" sz="1200" b="1" dirty="0" err="1">
              <a:latin typeface="TH SarabunPSK" pitchFamily="34" charset="-34"/>
              <a:cs typeface="TH SarabunPSK" pitchFamily="34" charset="-34"/>
            </a:rPr>
            <a:t>AoA</a:t>
          </a:r>
          <a:r>
            <a:rPr lang="th-TH" sz="1400" b="1" dirty="0">
              <a:latin typeface="TH SarabunPSK" pitchFamily="34" charset="-34"/>
              <a:cs typeface="TH SarabunPSK" pitchFamily="34" charset="-34"/>
            </a:rPr>
            <a:t>)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3" y="35"/>
            <a:ext cx="2946402" cy="496964"/>
          </a:xfrm>
          <a:prstGeom prst="rect">
            <a:avLst/>
          </a:prstGeom>
        </p:spPr>
        <p:txBody>
          <a:bodyPr vert="horz" lIns="91589" tIns="45790" rIns="91589" bIns="4579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96" y="35"/>
            <a:ext cx="2946402" cy="496964"/>
          </a:xfrm>
          <a:prstGeom prst="rect">
            <a:avLst/>
          </a:prstGeom>
        </p:spPr>
        <p:txBody>
          <a:bodyPr vert="horz" lIns="91589" tIns="45790" rIns="91589" bIns="45790" rtlCol="0"/>
          <a:lstStyle>
            <a:lvl1pPr algn="r">
              <a:defRPr sz="1200"/>
            </a:lvl1pPr>
          </a:lstStyle>
          <a:p>
            <a:fld id="{20B7D00F-0FD4-42C6-99E0-0E5AA996F9C4}" type="datetimeFigureOut">
              <a:rPr lang="th-TH" smtClean="0"/>
              <a:pPr/>
              <a:t>01/10/61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3" y="9429691"/>
            <a:ext cx="2946402" cy="496964"/>
          </a:xfrm>
          <a:prstGeom prst="rect">
            <a:avLst/>
          </a:prstGeom>
        </p:spPr>
        <p:txBody>
          <a:bodyPr vert="horz" lIns="91589" tIns="45790" rIns="91589" bIns="4579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96" y="9429691"/>
            <a:ext cx="2946402" cy="496964"/>
          </a:xfrm>
          <a:prstGeom prst="rect">
            <a:avLst/>
          </a:prstGeom>
        </p:spPr>
        <p:txBody>
          <a:bodyPr vert="horz" lIns="91589" tIns="45790" rIns="91589" bIns="45790" rtlCol="0" anchor="b"/>
          <a:lstStyle>
            <a:lvl1pPr algn="r">
              <a:defRPr sz="1200"/>
            </a:lvl1pPr>
          </a:lstStyle>
          <a:p>
            <a:fld id="{7AE4A691-F725-41BB-B463-F0D6C7DD759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307029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3" y="35"/>
            <a:ext cx="2946402" cy="496964"/>
          </a:xfrm>
          <a:prstGeom prst="rect">
            <a:avLst/>
          </a:prstGeom>
        </p:spPr>
        <p:txBody>
          <a:bodyPr vert="horz" lIns="91589" tIns="45790" rIns="91589" bIns="4579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96" y="35"/>
            <a:ext cx="2946402" cy="496964"/>
          </a:xfrm>
          <a:prstGeom prst="rect">
            <a:avLst/>
          </a:prstGeom>
        </p:spPr>
        <p:txBody>
          <a:bodyPr vert="horz" lIns="91589" tIns="45790" rIns="91589" bIns="45790" rtlCol="0"/>
          <a:lstStyle>
            <a:lvl1pPr algn="r">
              <a:defRPr sz="1200"/>
            </a:lvl1pPr>
          </a:lstStyle>
          <a:p>
            <a:fld id="{8A3E3ADC-F7C7-4097-A6B9-6DAACE00D93D}" type="datetimeFigureOut">
              <a:rPr lang="th-TH" smtClean="0"/>
              <a:pPr/>
              <a:t>01/10/61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9300"/>
            <a:ext cx="2574925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89" tIns="45790" rIns="91589" bIns="4579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506" y="4715681"/>
            <a:ext cx="5438775" cy="4467939"/>
          </a:xfrm>
          <a:prstGeom prst="rect">
            <a:avLst/>
          </a:prstGeom>
        </p:spPr>
        <p:txBody>
          <a:bodyPr vert="horz" lIns="91589" tIns="45790" rIns="91589" bIns="4579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3" y="9429691"/>
            <a:ext cx="2946402" cy="496964"/>
          </a:xfrm>
          <a:prstGeom prst="rect">
            <a:avLst/>
          </a:prstGeom>
        </p:spPr>
        <p:txBody>
          <a:bodyPr vert="horz" lIns="91589" tIns="45790" rIns="91589" bIns="4579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96" y="9429691"/>
            <a:ext cx="2946402" cy="496964"/>
          </a:xfrm>
          <a:prstGeom prst="rect">
            <a:avLst/>
          </a:prstGeom>
        </p:spPr>
        <p:txBody>
          <a:bodyPr vert="horz" lIns="91589" tIns="45790" rIns="91589" bIns="45790" rtlCol="0" anchor="b"/>
          <a:lstStyle>
            <a:lvl1pPr algn="r">
              <a:defRPr sz="1200"/>
            </a:lvl1pPr>
          </a:lstStyle>
          <a:p>
            <a:fld id="{9ABE7AF9-7CE7-4CEA-8550-58F96F3EA02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430906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E7AF9-7CE7-4CEA-8550-58F96F3EA027}" type="slidenum">
              <a:rPr lang="th-TH" smtClean="0"/>
              <a:pPr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15715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E7AF9-7CE7-4CEA-8550-58F96F3EA027}" type="slidenum">
              <a:rPr lang="th-TH" smtClean="0">
                <a:solidFill>
                  <a:prstClr val="black"/>
                </a:solidFill>
              </a:rPr>
              <a:pPr/>
              <a:t>6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715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E7AF9-7CE7-4CEA-8550-58F96F3EA027}" type="slidenum">
              <a:rPr lang="th-TH" smtClean="0">
                <a:solidFill>
                  <a:prstClr val="black"/>
                </a:solidFill>
              </a:rPr>
              <a:pPr/>
              <a:t>7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715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9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D8E4-B9C2-40EF-AE1B-11328E87C883}" type="datetime1">
              <a:rPr lang="en-US" smtClean="0"/>
              <a:pPr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57800" y="-2177"/>
            <a:ext cx="1600200" cy="527403"/>
          </a:xfrm>
        </p:spPr>
        <p:txBody>
          <a:bodyPr/>
          <a:lstStyle/>
          <a:p>
            <a:fld id="{3E73E532-C2FA-4C5B-AA53-F1ED3924D4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02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CF814-63E1-478B-B1C7-31D3A893E7EE}" type="datetime1">
              <a:rPr lang="en-US" smtClean="0"/>
              <a:pPr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3E532-C2FA-4C5B-AA53-F1ED3924D4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40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80" y="573264"/>
            <a:ext cx="3357563" cy="122082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A8D50-A0A5-4260-8299-EBAAC49B7EAC}" type="datetime1">
              <a:rPr lang="en-US" smtClean="0"/>
              <a:pPr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3E532-C2FA-4C5B-AA53-F1ED3924D4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22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84CB-61DA-4C82-8A32-F245D9CF2955}" type="datetime1">
              <a:rPr lang="en-US" smtClean="0"/>
              <a:pPr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3E532-C2FA-4C5B-AA53-F1ED3924D4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354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93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7F1A-653B-426E-B949-5051817755CD}" type="datetime1">
              <a:rPr lang="en-US" smtClean="0"/>
              <a:pPr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3E532-C2FA-4C5B-AA53-F1ED3924D4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11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80" y="3338697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5" y="3338697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54CD1-564F-41E3-AED8-18B028D0D0BE}" type="datetime1">
              <a:rPr lang="en-US" smtClean="0"/>
              <a:pPr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3E532-C2FA-4C5B-AA53-F1ED3924D4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172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4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4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1DBEF-9D7D-49EB-8D61-070A999FE648}" type="datetime1">
              <a:rPr lang="en-US" smtClean="0"/>
              <a:pPr/>
              <a:t>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3E532-C2FA-4C5B-AA53-F1ED3924D4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53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29F3E-3960-4347-ADC1-9D866901DE23}" type="datetime1">
              <a:rPr lang="en-US" smtClean="0"/>
              <a:pPr/>
              <a:t>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3E532-C2FA-4C5B-AA53-F1ED3924D4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251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97F95-095E-4183-9F0D-CBDB1990C7CE}" type="datetime1">
              <a:rPr lang="en-US" smtClean="0"/>
              <a:pPr/>
              <a:t>1/10/2018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3E532-C2FA-4C5B-AA53-F1ED3924D4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37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13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718EE-3EB2-4324-8353-903DECEA3DEC}" type="datetime1">
              <a:rPr lang="en-US" smtClean="0"/>
              <a:pPr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3E532-C2FA-4C5B-AA53-F1ED3924D4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424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15A9-387D-4B3E-8E71-D2B7EFB3A6E6}" type="datetime1">
              <a:rPr lang="en-US" smtClean="0"/>
              <a:pPr/>
              <a:t>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3E532-C2FA-4C5B-AA53-F1ED3924D4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36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0000FF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402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BD2D8-78DA-4DE6-862F-4F035969866B}" type="datetime1">
              <a:rPr lang="en-US" smtClean="0"/>
              <a:pPr/>
              <a:t>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402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402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3E532-C2FA-4C5B-AA53-F1ED3924D4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135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chart" Target="../charts/chart1.xml"/><Relationship Id="rId7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5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308375874"/>
              </p:ext>
            </p:extLst>
          </p:nvPr>
        </p:nvGraphicFramePr>
        <p:xfrm>
          <a:off x="42666" y="1268112"/>
          <a:ext cx="2769426" cy="2149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43068" y="47093"/>
            <a:ext cx="6779741" cy="868507"/>
            <a:chOff x="-116661" y="31714"/>
            <a:chExt cx="6624000" cy="1211507"/>
          </a:xfrm>
          <a:solidFill>
            <a:srgbClr val="00B0F0"/>
          </a:solidFill>
        </p:grpSpPr>
        <p:grpSp>
          <p:nvGrpSpPr>
            <p:cNvPr id="6" name="Group 5"/>
            <p:cNvGrpSpPr/>
            <p:nvPr/>
          </p:nvGrpSpPr>
          <p:grpSpPr>
            <a:xfrm>
              <a:off x="-116661" y="31714"/>
              <a:ext cx="6624000" cy="1211507"/>
              <a:chOff x="-116661" y="31714"/>
              <a:chExt cx="6624000" cy="1211507"/>
            </a:xfrm>
            <a:grpFill/>
          </p:grpSpPr>
          <p:sp>
            <p:nvSpPr>
              <p:cNvPr id="4" name="Rectangle 3"/>
              <p:cNvSpPr/>
              <p:nvPr/>
            </p:nvSpPr>
            <p:spPr>
              <a:xfrm>
                <a:off x="-116661" y="31714"/>
                <a:ext cx="6624000" cy="114358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pic>
            <p:nvPicPr>
              <p:cNvPr id="2050" name="Picture 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0" b="100000" l="0" r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-41727" y="39969"/>
                <a:ext cx="768545" cy="114357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" name="TextBox 1"/>
              <p:cNvSpPr txBox="1"/>
              <p:nvPr/>
            </p:nvSpPr>
            <p:spPr>
              <a:xfrm>
                <a:off x="1052594" y="313845"/>
                <a:ext cx="5339601" cy="415015"/>
              </a:xfrm>
              <a:prstGeom prst="rect">
                <a:avLst/>
              </a:prstGeom>
              <a:grpFill/>
              <a:effectLst>
                <a:softEdge rad="127000"/>
              </a:effectLst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  <a:spcAft>
                    <a:spcPts val="600"/>
                  </a:spcAft>
                </a:pPr>
                <a:r>
                  <a:rPr lang="th-TH" sz="28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H SarabunPSK" pitchFamily="34" charset="-34"/>
                    <a:ea typeface="Tahoma" panose="020B0604030504040204" pitchFamily="34" charset="0"/>
                    <a:cs typeface="TH SarabunPSK" pitchFamily="34" charset="-34"/>
                  </a:rPr>
                  <a:t>ดัชนีราคาผู้บริโภคทั่วไปของประเทศ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752053" y="749495"/>
                <a:ext cx="2705808" cy="493726"/>
              </a:xfrm>
              <a:prstGeom prst="rect">
                <a:avLst/>
              </a:prstGeom>
              <a:grpFill/>
              <a:effectLst>
                <a:softEdge rad="127000"/>
              </a:effectLst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600"/>
                  </a:lnSpc>
                  <a:spcAft>
                    <a:spcPts val="600"/>
                  </a:spcAft>
                </a:pPr>
                <a:r>
                  <a:rPr lang="th-TH" sz="28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H SarabunPSK" pitchFamily="34" charset="-34"/>
                    <a:ea typeface="Tahoma" panose="020B0604030504040204" pitchFamily="34" charset="0"/>
                    <a:cs typeface="TH SarabunPSK" pitchFamily="34" charset="-34"/>
                  </a:rPr>
                  <a:t>เดือนกันยายน 2561</a:t>
                </a:r>
              </a:p>
            </p:txBody>
          </p:sp>
        </p:grp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92278" y="237693"/>
              <a:ext cx="1099917" cy="480135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4" name="Rectangle 53"/>
          <p:cNvSpPr/>
          <p:nvPr/>
        </p:nvSpPr>
        <p:spPr>
          <a:xfrm>
            <a:off x="2797344" y="864235"/>
            <a:ext cx="4045908" cy="338554"/>
          </a:xfrm>
          <a:prstGeom prst="rect">
            <a:avLst/>
          </a:prstGeom>
          <a:solidFill>
            <a:srgbClr val="CDF2FF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TH SarabunPSK" pitchFamily="34" charset="-34"/>
                <a:ea typeface="+mn-ea"/>
                <a:cs typeface="TH SarabunPSK" pitchFamily="34" charset="-34"/>
              </a:defRPr>
            </a:pPr>
            <a:r>
              <a:rPr lang="th-TH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ดัชนีราคาผู้บริโภคเดือนกันยายน 2561 เท่ากับ 102.57 </a:t>
            </a:r>
            <a:r>
              <a:rPr lang="th-TH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เมื่อเทียบกับ</a:t>
            </a:r>
            <a:endParaRPr lang="th-TH" sz="14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813274" y="535150"/>
            <a:ext cx="2044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1 ตุลาคม 2561</a:t>
            </a:r>
          </a:p>
        </p:txBody>
      </p:sp>
      <p:sp>
        <p:nvSpPr>
          <p:cNvPr id="57" name="Round Diagonal Corner Rectangle 56"/>
          <p:cNvSpPr/>
          <p:nvPr/>
        </p:nvSpPr>
        <p:spPr>
          <a:xfrm>
            <a:off x="30110" y="865264"/>
            <a:ext cx="2748739" cy="340498"/>
          </a:xfrm>
          <a:prstGeom prst="round2DiagRect">
            <a:avLst/>
          </a:prstGeom>
          <a:solidFill>
            <a:srgbClr val="CDF2FF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สถิติอัตราเงินเฟ้อ </a:t>
            </a:r>
          </a:p>
        </p:txBody>
      </p:sp>
      <p:sp>
        <p:nvSpPr>
          <p:cNvPr id="22" name="Text 9"/>
          <p:cNvSpPr txBox="1">
            <a:spLocks noChangeArrowheads="1"/>
          </p:cNvSpPr>
          <p:nvPr/>
        </p:nvSpPr>
        <p:spPr bwMode="auto">
          <a:xfrm>
            <a:off x="63400" y="1249556"/>
            <a:ext cx="672316" cy="262667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square" lIns="27432" tIns="50292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defRPr sz="1000"/>
            </a:pPr>
            <a:r>
              <a:rPr lang="th-TH" sz="1050" b="1" i="0" strike="noStrike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 (2558=100)</a:t>
            </a:r>
          </a:p>
        </p:txBody>
      </p:sp>
      <p:sp>
        <p:nvSpPr>
          <p:cNvPr id="23" name="Text 10"/>
          <p:cNvSpPr txBox="1">
            <a:spLocks noChangeArrowheads="1"/>
          </p:cNvSpPr>
          <p:nvPr/>
        </p:nvSpPr>
        <p:spPr bwMode="auto">
          <a:xfrm>
            <a:off x="2101072" y="1269562"/>
            <a:ext cx="535840" cy="222654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square" lIns="0" tIns="4572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 rtl="0">
              <a:defRPr sz="1000"/>
            </a:pPr>
            <a:r>
              <a:rPr lang="th-TH" sz="1000" b="1" i="0" strike="noStrike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(%) </a:t>
            </a:r>
            <a:r>
              <a:rPr lang="en-US" sz="1000" b="1" i="0" strike="noStrike" dirty="0" err="1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YoY</a:t>
            </a:r>
            <a:endParaRPr lang="th-TH" sz="1000" b="1" i="0" strike="noStrike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114" y="9633610"/>
            <a:ext cx="6842714" cy="292388"/>
          </a:xfrm>
          <a:prstGeom prst="rect">
            <a:avLst/>
          </a:prstGeom>
          <a:solidFill>
            <a:srgbClr val="CDF2FF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sysClr val="windowText" lastClr="000000"/>
                </a:solidFill>
                <a:latin typeface="TH SarabunPSK" pitchFamily="34" charset="-34"/>
                <a:ea typeface="+mn-ea"/>
                <a:cs typeface="TH SarabunPSK" pitchFamily="34" charset="-34"/>
              </a:defRPr>
            </a:pPr>
            <a:r>
              <a:rPr lang="th-TH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กองดัชนีเศรษฐกิจการค้า  สำนักงานนโยบายและยุทธศาสตร์การค้า โทร. 02 507 5850 - 55</a:t>
            </a:r>
            <a:endParaRPr lang="th-TH" sz="1300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26" name="Chart 25"/>
          <p:cNvGraphicFramePr/>
          <p:nvPr>
            <p:extLst>
              <p:ext uri="{D42A27DB-BD31-4B8C-83A1-F6EECF244321}">
                <p14:modId xmlns:p14="http://schemas.microsoft.com/office/powerpoint/2010/main" val="3632520108"/>
              </p:ext>
            </p:extLst>
          </p:nvPr>
        </p:nvGraphicFramePr>
        <p:xfrm>
          <a:off x="30110" y="7825568"/>
          <a:ext cx="2770709" cy="1855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7" name="Rectangle 26"/>
          <p:cNvSpPr/>
          <p:nvPr/>
        </p:nvSpPr>
        <p:spPr>
          <a:xfrm>
            <a:off x="22625" y="7394189"/>
            <a:ext cx="2789467" cy="398127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ts val="1300"/>
              </a:lnSpc>
              <a:spcAft>
                <a:spcPts val="0"/>
              </a:spcAft>
            </a:pPr>
            <a:r>
              <a:rPr lang="th-TH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imes New Roman"/>
                <a:cs typeface="TH SarabunPSK" panose="020B0500040200020003" pitchFamily="34" charset="-34"/>
              </a:rPr>
              <a:t>อัตราเงินเฟ้อประเทศ</a:t>
            </a:r>
            <a:r>
              <a:rPr lang="th-TH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imes New Roman"/>
                <a:cs typeface="TH SarabunPSK" panose="020B0500040200020003" pitchFamily="34" charset="-34"/>
              </a:rPr>
              <a:t>ต่างๆ</a:t>
            </a:r>
            <a:r>
              <a:rPr lang="th-TH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imes New Roman"/>
                <a:cs typeface="TH SarabunPSK" panose="020B0500040200020003" pitchFamily="34" charset="-34"/>
              </a:rPr>
              <a:t> </a:t>
            </a:r>
          </a:p>
          <a:p>
            <a:pPr algn="ctr">
              <a:lnSpc>
                <a:spcPts val="1300"/>
              </a:lnSpc>
              <a:spcAft>
                <a:spcPts val="0"/>
              </a:spcAft>
            </a:pPr>
            <a:r>
              <a:rPr lang="th-TH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imes New Roman"/>
                <a:cs typeface="TH SarabunPSK" panose="020B0500040200020003" pitchFamily="34" charset="-34"/>
              </a:rPr>
              <a:t>โดยเฉลี่ยในช่วง ม</a:t>
            </a: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imes New Roman"/>
                <a:cs typeface="TH SarabunPSK" panose="020B0500040200020003" pitchFamily="34" charset="-34"/>
              </a:rPr>
              <a:t>.</a:t>
            </a:r>
            <a:r>
              <a:rPr lang="th-TH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imes New Roman"/>
                <a:cs typeface="TH SarabunPSK" panose="020B0500040200020003" pitchFamily="34" charset="-34"/>
              </a:rPr>
              <a:t>ค</a:t>
            </a: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imes New Roman"/>
                <a:cs typeface="TH SarabunPSK" panose="020B0500040200020003" pitchFamily="34" charset="-34"/>
              </a:rPr>
              <a:t>. – </a:t>
            </a:r>
            <a:r>
              <a:rPr lang="th-TH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Times New Roman"/>
                <a:cs typeface="TH SarabunPSK" panose="020B0500040200020003" pitchFamily="34" charset="-34"/>
              </a:rPr>
              <a:t>ส.ค. 2561 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ea typeface="Times New Roman"/>
              <a:cs typeface="TH SarabunPSK" panose="020B0500040200020003" pitchFamily="34" charset="-34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2482" y="3478725"/>
            <a:ext cx="2779610" cy="307777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h-TH" sz="1400" b="1" dirty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TH SarabunPSK" panose="020B0500040200020003" pitchFamily="34" charset="-34"/>
                <a:ea typeface="Times New Roman"/>
                <a:cs typeface="TH SarabunPSK" panose="020B0500040200020003" pitchFamily="34" charset="-34"/>
              </a:rPr>
              <a:t>ระดับราคาสินค้า เดือนกันยายน 2561 (</a:t>
            </a:r>
            <a:r>
              <a:rPr lang="en-US" sz="1400" b="1" dirty="0" err="1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TH SarabunPSK" panose="020B0500040200020003" pitchFamily="34" charset="-34"/>
                <a:ea typeface="Times New Roman"/>
                <a:cs typeface="TH SarabunPSK" panose="020B0500040200020003" pitchFamily="34" charset="-34"/>
              </a:rPr>
              <a:t>MoM</a:t>
            </a: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TH SarabunPSK" panose="020B0500040200020003" pitchFamily="34" charset="-34"/>
                <a:ea typeface="Times New Roman"/>
                <a:cs typeface="TH SarabunPSK" panose="020B0500040200020003" pitchFamily="34" charset="-34"/>
              </a:rPr>
              <a:t>)</a:t>
            </a:r>
            <a:r>
              <a:rPr lang="th-TH" sz="1400" b="1" dirty="0"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TH SarabunPSK" panose="020B0500040200020003" pitchFamily="34" charset="-34"/>
                <a:ea typeface="Times New Roman"/>
                <a:cs typeface="TH SarabunPSK" panose="020B0500040200020003" pitchFamily="34" charset="-34"/>
              </a:rPr>
              <a:t> </a:t>
            </a:r>
            <a:endParaRPr lang="en-US" sz="1400" dirty="0">
              <a:latin typeface="TH SarabunPSK" panose="020B0500040200020003" pitchFamily="34" charset="-34"/>
              <a:ea typeface="Times New Roman"/>
              <a:cs typeface="TH SarabunPSK" panose="020B0500040200020003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2669" y="9515928"/>
            <a:ext cx="131974" cy="10820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TextBox 7"/>
          <p:cNvSpPr txBox="1"/>
          <p:nvPr/>
        </p:nvSpPr>
        <p:spPr>
          <a:xfrm>
            <a:off x="541365" y="9454071"/>
            <a:ext cx="10874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1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ประเทศอาเซียน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133024"/>
              </p:ext>
            </p:extLst>
          </p:nvPr>
        </p:nvGraphicFramePr>
        <p:xfrm>
          <a:off x="2852935" y="1223756"/>
          <a:ext cx="3969471" cy="1265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96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16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880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79296"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1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ระยะเวลา</a:t>
                      </a:r>
                      <a:endParaRPr lang="th-TH" sz="1400" b="1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1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การเปลี่ยนแปลง</a:t>
                      </a:r>
                      <a:endParaRPr lang="th-TH" sz="1400" b="1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1" u="none" strike="noStrike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ร้อยละ</a:t>
                      </a:r>
                      <a:endParaRPr lang="th-TH" sz="1400" b="1" i="0" u="none" strike="noStrike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9296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4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  เดือนสิงหาคม 2561 (</a:t>
                      </a:r>
                      <a:r>
                        <a:rPr lang="en-US" sz="1400" b="1" u="none" strike="noStrike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MoM</a:t>
                      </a:r>
                      <a:r>
                        <a:rPr lang="en-US" sz="14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)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สูงขึ้น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1" i="0" u="none" strike="noStrike" dirty="0">
                          <a:solidFill>
                            <a:schemeClr val="dk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0.29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9296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4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  เดือนกันยายน</a:t>
                      </a:r>
                      <a:r>
                        <a:rPr lang="th-TH" sz="1400" b="1" u="none" strike="noStrike" baseline="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4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2560 (</a:t>
                      </a:r>
                      <a:r>
                        <a:rPr lang="en-US" sz="1400" b="1" u="none" strike="noStrike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YoY</a:t>
                      </a:r>
                      <a:r>
                        <a:rPr lang="en-US" sz="14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สูงขึ้น</a:t>
                      </a:r>
                      <a:endParaRPr lang="th-TH" sz="1400" b="1" i="0" u="none" strike="noStrike" dirty="0">
                        <a:solidFill>
                          <a:srgbClr val="00B05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1" i="0" u="none" strike="noStrike" dirty="0">
                          <a:solidFill>
                            <a:schemeClr val="dk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1.33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7821">
                <a:tc>
                  <a:txBody>
                    <a:bodyPr/>
                    <a:lstStyle/>
                    <a:p>
                      <a:pPr algn="l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 </a:t>
                      </a:r>
                      <a:r>
                        <a:rPr lang="en-US" sz="14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400" b="1" baseline="0" dirty="0">
                          <a:latin typeface="TH SarabunPSK" pitchFamily="34" charset="-34"/>
                          <a:cs typeface="TH SarabunPSK" pitchFamily="34" charset="-34"/>
                        </a:rPr>
                        <a:t>เฉลี่ย 9 เดือน  2561 (</a:t>
                      </a:r>
                      <a:r>
                        <a:rPr lang="en-US" sz="1400" b="1" baseline="0" dirty="0" err="1">
                          <a:latin typeface="TH SarabunPSK" pitchFamily="34" charset="-34"/>
                          <a:cs typeface="TH SarabunPSK" pitchFamily="34" charset="-34"/>
                        </a:rPr>
                        <a:t>AoA</a:t>
                      </a:r>
                      <a:r>
                        <a:rPr lang="th-TH" sz="1400" b="1" baseline="0" dirty="0"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</a:p>
                    <a:p>
                      <a:pPr algn="l"/>
                      <a:r>
                        <a:rPr lang="th-TH" sz="1200" b="1" baseline="0" dirty="0">
                          <a:latin typeface="TH SarabunPSK" pitchFamily="34" charset="-34"/>
                          <a:cs typeface="TH SarabunPSK" pitchFamily="34" charset="-34"/>
                        </a:rPr>
                        <a:t>    (ม.ค. – ก.ย. 2561)/(ม.ค. – ก.ย. 2560) 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สูงขึ้น</a:t>
                      </a:r>
                      <a:endParaRPr lang="th-TH" sz="1400" b="1" i="0" u="none" strike="noStrike" dirty="0">
                        <a:solidFill>
                          <a:srgbClr val="00B05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h-TH" sz="1400" b="1" i="0" u="none" strike="noStrike" dirty="0">
                          <a:solidFill>
                            <a:schemeClr val="dk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H SarabunPSK" pitchFamily="34" charset="-34"/>
                          <a:cs typeface="TH SarabunPSK" pitchFamily="34" charset="-34"/>
                        </a:rPr>
                        <a:t>1.14</a:t>
                      </a:r>
                      <a:endParaRPr lang="th-TH" sz="14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2845780" y="2618254"/>
            <a:ext cx="3967596" cy="24776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thaiDist">
              <a:lnSpc>
                <a:spcPts val="1800"/>
              </a:lnSpc>
            </a:pPr>
            <a:r>
              <a:rPr lang="en-US" sz="1600" b="1" i="1" spc="-3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Highlights</a:t>
            </a:r>
            <a:endParaRPr lang="th-TH" sz="1600" b="1" i="1" spc="-3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pPr algn="thaiDist"/>
            <a:r>
              <a:rPr lang="en-US" sz="14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400" dirty="0">
                <a:latin typeface="TH SarabunPSK" pitchFamily="34" charset="-34"/>
                <a:cs typeface="TH SarabunPSK" pitchFamily="34" charset="-34"/>
              </a:rPr>
              <a:t>     </a:t>
            </a:r>
            <a:r>
              <a:rPr lang="th-TH" sz="1400" b="1" spc="-3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ดัชนีราคาผู้บริโภค </a:t>
            </a:r>
            <a:r>
              <a:rPr lang="en-US" sz="1400" b="1" spc="-3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1400" b="1" spc="-3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เงินเฟ้อทั่วไป</a:t>
            </a:r>
            <a:r>
              <a:rPr lang="en-US" sz="1400" b="1" spc="-3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th-TH" sz="1400" b="1" spc="-3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400" spc="-3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เดือนกันยายน</a:t>
            </a:r>
            <a:r>
              <a:rPr lang="en-US" sz="1400" spc="-3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2561 </a:t>
            </a:r>
            <a:r>
              <a:rPr lang="th-TH" sz="1400" spc="-3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เทียบกับเดือนกันยายน</a:t>
            </a:r>
            <a:r>
              <a:rPr lang="en-US" sz="1400" spc="-3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2560</a:t>
            </a:r>
            <a: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สูงขึ้น 1.33 </a:t>
            </a:r>
            <a:r>
              <a:rPr lang="en-US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(YoY)</a:t>
            </a:r>
            <a: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สูงขึ้นต่อเนื่องจากเดือนที่ผ่านมาในอัตราที่ชะลอตัวลง (เดือนสิงหาคม 2561 สูงขึ้น 1.62) โดยหมวดพลังงานสูงขึ้นร้อยละ 8.10 และยังคงเป็นปัจจัยสำคัญที่ส่งผลให้อัตราเงินเฟ้อสูงขึ้น </a:t>
            </a:r>
            <a:r>
              <a:rPr lang="th-TH" sz="1400" spc="-4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ส่วนอาหารสดลดลงร้อยละ </a:t>
            </a:r>
            <a:r>
              <a:rPr lang="en-US" sz="1400" spc="-40" dirty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th-TH" sz="1400" spc="-4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1.16 จากการลดลงของผักและผลไม้เป็นสำคัญ เนื่องจากเป็นช่วงฤดูของผักและผลไม้หลายชนิดออกสู่ตลาดในปริมาณมาก </a:t>
            </a:r>
            <a: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เมื่อหักอาหารสดและพลังงานออก เงินเฟ้อพื้นฐานขยายตัวร้อยละ 0.80 (</a:t>
            </a:r>
            <a:r>
              <a:rPr lang="en-US" sz="1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YoY</a:t>
            </a:r>
            <a: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เฉลี่ยช่วง 9 เดือนของปี 2561 (ม.ค.-ก.ย.) อัตราเงินเฟ้อทั่วไปขยายตัว</a:t>
            </a:r>
            <a:r>
              <a:rPr lang="th-TH" sz="1400" spc="-1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ร้อยละ </a:t>
            </a:r>
            <a:r>
              <a:rPr lang="en-US" sz="1400" spc="-1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</a:t>
            </a:r>
            <a:r>
              <a:rPr lang="th-TH" sz="1400" spc="-1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14 (</a:t>
            </a:r>
            <a:r>
              <a:rPr lang="en-US" sz="1400" spc="-1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Ao</a:t>
            </a:r>
            <a:r>
              <a:rPr lang="en-US" sz="1400" u="sng" spc="-1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</a:t>
            </a:r>
            <a:r>
              <a:rPr lang="th-TH" sz="1400" spc="-1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ซึ่งอยู่ในกรอบคาดการณ์เงินเฟ้อของกระทรวงพาณิชย์ </a:t>
            </a:r>
            <a:r>
              <a:rPr lang="th-TH" sz="1400" spc="-4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1400" spc="-4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ร้อยละ </a:t>
            </a:r>
            <a:r>
              <a:rPr lang="th-TH" sz="1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0.8–1.6</a:t>
            </a:r>
            <a: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ส่วนอัตราเงินเฟ้อพื้นฐานขยายตัวร้อยละ 0.</a:t>
            </a:r>
            <a:r>
              <a:rPr lang="en-US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7</a:t>
            </a:r>
            <a: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1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AoA</a:t>
            </a:r>
            <a: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</p:txBody>
      </p:sp>
      <p:sp>
        <p:nvSpPr>
          <p:cNvPr id="31" name="Text 10"/>
          <p:cNvSpPr txBox="1">
            <a:spLocks noChangeArrowheads="1"/>
          </p:cNvSpPr>
          <p:nvPr/>
        </p:nvSpPr>
        <p:spPr bwMode="auto">
          <a:xfrm>
            <a:off x="404664" y="3251658"/>
            <a:ext cx="535840" cy="184012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square" lIns="0" tIns="4572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 rtl="0">
              <a:defRPr sz="1000"/>
            </a:pPr>
            <a:r>
              <a:rPr lang="th-TH" sz="12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1.33</a:t>
            </a:r>
            <a:endParaRPr lang="th-TH" sz="1200" b="1" i="0" strike="noStrike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2" name="Text 10"/>
          <p:cNvSpPr txBox="1">
            <a:spLocks noChangeArrowheads="1"/>
          </p:cNvSpPr>
          <p:nvPr/>
        </p:nvSpPr>
        <p:spPr bwMode="auto">
          <a:xfrm>
            <a:off x="1092960" y="3256820"/>
            <a:ext cx="535840" cy="184012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square" lIns="0" tIns="4572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 rtl="0">
              <a:defRPr sz="1000"/>
            </a:pPr>
            <a:r>
              <a:rPr lang="th-TH" sz="1200" b="1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0.80</a:t>
            </a:r>
            <a:endParaRPr lang="th-TH" sz="1200" b="1" i="0" strike="noStrike" dirty="0">
              <a:solidFill>
                <a:srgbClr val="0000FF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55213" y="4838378"/>
            <a:ext cx="3967596" cy="47436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thaiDist">
              <a:lnSpc>
                <a:spcPts val="1400"/>
              </a:lnSpc>
            </a:pPr>
            <a:r>
              <a:rPr lang="th-TH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การเปลี่ยนแปลงของราคาสินค้าสำคัญ ที่ส่งผลให้เงินเฟ้อเดือนกันยายน </a:t>
            </a:r>
            <a:br>
              <a:rPr lang="th-TH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ปี 2561 สูงขึ้นจากเดือนก่อนหน้าร้อยละ 0.29 </a:t>
            </a:r>
            <a:r>
              <a:rPr lang="en-US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(MoM)</a:t>
            </a:r>
            <a:r>
              <a:rPr lang="th-TH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(สิงหาคม 2561 สูงขึ้น  ร้อยละ 0.26) มีรายละเอียด ดังนี้  </a:t>
            </a:r>
          </a:p>
          <a:p>
            <a:pPr algn="thaiDist">
              <a:lnSpc>
                <a:spcPts val="1400"/>
              </a:lnSpc>
              <a:spcBef>
                <a:spcPts val="600"/>
              </a:spcBef>
              <a:buFont typeface="Wingdings" pitchFamily="2" charset="2"/>
              <a:buChar char="Ø"/>
              <a:tabLst>
                <a:tab pos="177800" algn="l"/>
              </a:tabLst>
            </a:pPr>
            <a:r>
              <a:rPr lang="th-TH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r>
              <a:rPr lang="th-TH" sz="14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หมวดอาหารและเครื่องดื่มไม่มีแอลกอฮอล์</a:t>
            </a:r>
            <a:r>
              <a:rPr lang="th-TH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สูงขึ้นร้อยละ 0.28 จากการ </a:t>
            </a:r>
            <a:r>
              <a:rPr lang="th-TH" sz="1400" b="1" spc="-3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สูงขึ้นของกลุ่มอาหารสดร้อยละ 0.10 </a:t>
            </a:r>
            <a:r>
              <a:rPr lang="th-TH" sz="1400" spc="-3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โดย ข้าวแป้งและผลิตภัณฑ์จากแป้ง สูงขึ้น ร้อยละ 0.46 ตามการสูงขึ้นของข้าวสารเจ้าเป็นสำคัญ เนื้อสัตว์ เป็ดไก่และสัตว์น้ำ  ร้อยละ 0.45 (เนื้อสุกร ไก่สด ปลาทู กุ้งขาว) ผลไม้สด ร้อยละ 1.13 (มะม่วงส้มเขียวหวาน สับปะรด) ไข่และผลิตภัณฑ์นม ร้อยละ 0.35 (นมผง นมถั่วเหลือง นมสด  ไข่ไก่) </a:t>
            </a:r>
            <a: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นอกจากนี้ </a:t>
            </a:r>
            <a:r>
              <a:rPr lang="th-TH" sz="1400" spc="-3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อาหารบริโภค</a:t>
            </a:r>
            <a:r>
              <a:rPr lang="en-US" sz="1400" spc="-30" dirty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th-TH" sz="1400" spc="-3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ในบ้านและนอกบ้าน สูงขึ้นร้อยละ 0.30 และ 0.70 ตามลำดับ ตามการสูงขึ้นของอาหารเช้า ข้าวราดแกง กับข้าวสำเร็จรูป </a:t>
            </a:r>
            <a: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เครื่องดื่มไม่มีแอลกอฮอล์ สูงขึ้นร้อยละ 0.21 (กาแฟสำเร็จรูป น้ำผลไม้ น้ำหวาน) </a:t>
            </a:r>
            <a:r>
              <a:rPr lang="th-TH" sz="1400" spc="-3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ขณะที่ผักสด ล</a:t>
            </a:r>
            <a: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ดลงร้อยละ -3.74 ตามการลดลงของผักกาดขาว กะหล่ำปลี มะเขือ ถั่วฝักยาว ส่งผลให้หมวดผักและผลไม้ ลดลงร้อยละ -0.76 ส่วนเครื่องประกอบอาหาร ลดลงร้อยละ -</a:t>
            </a:r>
            <a:r>
              <a:rPr lang="en-US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0.</a:t>
            </a:r>
            <a: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27 ตามการลดลงของกะทิสด ซีอิ๊ว น้ำปลา</a:t>
            </a:r>
            <a:endParaRPr lang="th-TH" sz="1400" spc="-3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>
              <a:lnSpc>
                <a:spcPts val="1400"/>
              </a:lnSpc>
              <a:spcBef>
                <a:spcPts val="600"/>
              </a:spcBef>
              <a:buFont typeface="Wingdings" pitchFamily="2" charset="2"/>
              <a:buChar char="Ø"/>
              <a:tabLst>
                <a:tab pos="177800" algn="l"/>
              </a:tabLst>
            </a:pPr>
            <a:r>
              <a:rPr lang="en-US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r>
              <a:rPr lang="th-TH" sz="14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หมวดอื่นๆ ไม่ใช่อาหารและเครื่องดื่ม</a:t>
            </a:r>
            <a:r>
              <a:rPr lang="th-TH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สูงขึ้นร้อยละ </a:t>
            </a:r>
            <a:r>
              <a:rPr lang="en-US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0.</a:t>
            </a:r>
            <a:r>
              <a:rPr lang="th-TH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30 ตามการสูงขึ้นของน้ำมันเชื้อเพลิงร้อยละ 2.17 </a:t>
            </a:r>
            <a: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จากการสูงขึ้นของน้ำมันเชื้อเพลิงทุกประเภทรวมถึง</a:t>
            </a:r>
            <a:r>
              <a:rPr lang="th-TH" sz="1400" spc="-3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ก๊าซธรรมชาติ (</a:t>
            </a:r>
            <a:r>
              <a:rPr lang="en-US" sz="1400" spc="-30" dirty="0">
                <a:latin typeface="TH SarabunPSK" panose="020B0500040200020003" pitchFamily="34" charset="-34"/>
                <a:cs typeface="TH SarabunPSK" panose="020B0500040200020003" pitchFamily="34" charset="-34"/>
              </a:rPr>
              <a:t>NGV)</a:t>
            </a:r>
            <a:r>
              <a:rPr lang="th-TH" sz="1400" spc="-3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ส่งผลให้หมวดพาหนะการขนส่งและการสื่อสาร สูงขึ้นร้อยละ 0.72 </a:t>
            </a:r>
            <a:r>
              <a:rPr lang="th-TH" sz="1400" spc="-4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นอกจากนี้ </a:t>
            </a:r>
            <a: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หมวดเคหสถาน สูงขึ้นร้อยละ 0.06 จากการสูงขึ้นของผลิตภัณฑ์ซักผ้า น้ำยารีดผ้า เนื่องจากสินค้าหมดโปรโมชั่นในช่วงที่ผ่านมา รวมถึงค่าเช่าบ้านปรับราคาสูงขึ้น </a:t>
            </a:r>
            <a:r>
              <a:rPr lang="th-TH" sz="1400" spc="-4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หมวดการตรวจรักษาและบริการส่วน</a:t>
            </a:r>
            <a:r>
              <a:rPr lang="th-TH" sz="1400" spc="-4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บุคคล </a:t>
            </a:r>
            <a:r>
              <a:rPr lang="th-TH" sz="1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ร้อย</a:t>
            </a:r>
            <a: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ละ 0.06 ได้แก่ น้ำหอม ยาระงับกลิ่นกาย สบู่ถูตัว หมวดการบันเทิง การอ่าน </a:t>
            </a:r>
            <a:r>
              <a:rPr lang="th-TH" sz="1400" spc="-4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และการศึกษา สูงขึ้นร้อยละ  0.03 ตามการสูงขึ้นของเครื่องถวายพระ อาหารสัตว์เลี้ยง </a:t>
            </a:r>
            <a: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เครื่องรับโทรทัศน์ </a:t>
            </a:r>
            <a:r>
              <a:rPr lang="th-TH" sz="1400" spc="-4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สำหรับ</a:t>
            </a:r>
            <a:r>
              <a:rPr lang="th-TH" sz="1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หมวดเครื่องนุ่งห่มและรองเท้า ดัชนีราคาโดยเฉลี่ย      ไม่เปลี่ยนแปลง ส่วนหมวดยาสูบและเครื่องดื่มมีแอลกอฮอล์ สูงขึ้นเล็กน้อยร้อยละ 0.02 (เบียร์ สุรา ไวน์)</a:t>
            </a:r>
          </a:p>
        </p:txBody>
      </p:sp>
      <p:sp>
        <p:nvSpPr>
          <p:cNvPr id="35" name="Text 10"/>
          <p:cNvSpPr txBox="1">
            <a:spLocks noChangeArrowheads="1"/>
          </p:cNvSpPr>
          <p:nvPr/>
        </p:nvSpPr>
        <p:spPr bwMode="auto">
          <a:xfrm>
            <a:off x="2056828" y="3249446"/>
            <a:ext cx="535840" cy="184012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square" lIns="0" tIns="45720" rIns="27432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 rtl="0">
              <a:defRPr sz="1000"/>
            </a:pPr>
            <a:r>
              <a:rPr lang="th-TH" sz="1200" b="1" i="0" strike="noStrike" dirty="0">
                <a:solidFill>
                  <a:srgbClr val="0000FF"/>
                </a:solidFill>
                <a:latin typeface="TH SarabunPSK" pitchFamily="34" charset="-34"/>
                <a:cs typeface="TH SarabunPSK" pitchFamily="34" charset="-34"/>
              </a:rPr>
              <a:t>102.57</a:t>
            </a:r>
          </a:p>
        </p:txBody>
      </p:sp>
      <p:graphicFrame>
        <p:nvGraphicFramePr>
          <p:cNvPr id="36" name="Chart 35">
            <a:extLst>
              <a:ext uri="{FF2B5EF4-FFF2-40B4-BE49-F238E27FC236}">
                <a16:creationId xmlns="" xmlns:a16="http://schemas.microsoft.com/office/drawing/2014/main" id="{2F1DAF10-900B-4609-9D7F-CD08D622CB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0381936"/>
              </p:ext>
            </p:extLst>
          </p:nvPr>
        </p:nvGraphicFramePr>
        <p:xfrm>
          <a:off x="0" y="3872880"/>
          <a:ext cx="2778849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2437014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9835" y="56456"/>
            <a:ext cx="6638408" cy="9653508"/>
            <a:chOff x="115640" y="86245"/>
            <a:chExt cx="6638408" cy="9653508"/>
          </a:xfrm>
        </p:grpSpPr>
        <p:grpSp>
          <p:nvGrpSpPr>
            <p:cNvPr id="11" name="Group 10"/>
            <p:cNvGrpSpPr/>
            <p:nvPr/>
          </p:nvGrpSpPr>
          <p:grpSpPr>
            <a:xfrm>
              <a:off x="115640" y="86245"/>
              <a:ext cx="6638408" cy="9653508"/>
              <a:chOff x="115640" y="86245"/>
              <a:chExt cx="6638408" cy="9653508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130048" y="86245"/>
                <a:ext cx="6624000" cy="9653508"/>
                <a:chOff x="2017358" y="214274"/>
                <a:chExt cx="6624000" cy="9653508"/>
              </a:xfrm>
            </p:grpSpPr>
            <p:sp>
              <p:nvSpPr>
                <p:cNvPr id="4" name="Rectangle 3"/>
                <p:cNvSpPr/>
                <p:nvPr/>
              </p:nvSpPr>
              <p:spPr>
                <a:xfrm>
                  <a:off x="2017358" y="214274"/>
                  <a:ext cx="6624000" cy="9653508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prstClr val="black">
                        <a:lumMod val="95000"/>
                        <a:lumOff val="5000"/>
                      </a:prstClr>
                    </a:solidFill>
                  </a:endParaRPr>
                </a:p>
              </p:txBody>
            </p:sp>
            <p:pic>
              <p:nvPicPr>
                <p:cNvPr id="1026" name="Picture 2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085628" y="256493"/>
                  <a:ext cx="1543050" cy="4699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sp>
            <p:nvSpPr>
              <p:cNvPr id="5" name="TextBox 4"/>
              <p:cNvSpPr txBox="1"/>
              <p:nvPr/>
            </p:nvSpPr>
            <p:spPr>
              <a:xfrm>
                <a:off x="115640" y="191180"/>
                <a:ext cx="50826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h-TH" b="1" dirty="0">
                    <a:solidFill>
                      <a:srgbClr val="00B0F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H SarabunPSK" panose="020B0500040200020003" pitchFamily="34" charset="-34"/>
                    <a:cs typeface="TH SarabunPSK" panose="020B0500040200020003" pitchFamily="34" charset="-34"/>
                  </a:rPr>
                  <a:t>แถลงข่าวดัชนีราคาผู้บริโภคทั่วไปของประเทศ เดือนกันยายน 2561</a:t>
                </a: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130048" y="4236720"/>
              <a:ext cx="6604496" cy="486287"/>
            </a:xfrm>
            <a:prstGeom prst="rect">
              <a:avLst/>
            </a:prstGeom>
            <a:solidFill>
              <a:srgbClr val="CDF2FF"/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th-TH" b="1" dirty="0">
                  <a:latin typeface="TH SarabunPSK" panose="020B0500040200020003" pitchFamily="34" charset="-34"/>
                  <a:cs typeface="TH SarabunPSK" pitchFamily="34" charset="-34"/>
                </a:rPr>
                <a:t>3.</a:t>
              </a:r>
              <a:r>
                <a:rPr lang="en-US" b="1" dirty="0">
                  <a:latin typeface="TH SarabunPSK" panose="020B0500040200020003" pitchFamily="34" charset="-34"/>
                  <a:cs typeface="TH SarabunPSK" pitchFamily="34" charset="-34"/>
                </a:rPr>
                <a:t> </a:t>
              </a:r>
              <a:r>
                <a:rPr lang="th-TH" sz="1400" b="1" spc="-3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เฉลี่ย 9 เดือนของปี 2561 (</a:t>
              </a:r>
              <a:r>
                <a:rPr lang="th-TH" sz="1400" b="1" spc="-30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ม.ค. - ก.ย. </a:t>
              </a:r>
              <a:r>
                <a:rPr lang="th-TH" sz="1400" b="1" spc="-3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2561) เทียบกับช่วงเดียวกันของปีที่ผ่านมา (</a:t>
              </a:r>
              <a:r>
                <a:rPr lang="th-TH" sz="1400" b="1" spc="-30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ม.ค. – </a:t>
              </a:r>
              <a:r>
                <a:rPr lang="th-TH" sz="1400" b="1" spc="-3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ก.ย. 2560) </a:t>
              </a:r>
              <a:r>
                <a:rPr lang="en-US" sz="1400" b="1" spc="-3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(</a:t>
              </a:r>
              <a:r>
                <a:rPr lang="en-US" sz="1400" b="1" spc="-30" dirty="0" err="1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AoA</a:t>
              </a:r>
              <a:r>
                <a:rPr lang="en-US" sz="1400" spc="-3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) </a:t>
              </a:r>
              <a:r>
                <a:rPr lang="th-TH" sz="1400" spc="-3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 </a:t>
              </a:r>
              <a:r>
                <a:rPr lang="th-TH" sz="1400" b="1" u="sng" spc="-3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สูงขึ้น</a:t>
              </a:r>
              <a:r>
                <a:rPr lang="th-TH" sz="1400" b="1" spc="-3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ร้อยละ 1.</a:t>
              </a:r>
              <a:r>
                <a:rPr lang="en-US" sz="1400" b="1" spc="-3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1</a:t>
              </a:r>
              <a:r>
                <a:rPr lang="th-TH" sz="1400" b="1" spc="-3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4  </a:t>
              </a:r>
            </a:p>
            <a:p>
              <a:pPr>
                <a:lnSpc>
                  <a:spcPct val="80000"/>
                </a:lnSpc>
              </a:pPr>
              <a:r>
                <a:rPr lang="th-TH" sz="1400" spc="-3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โดยมีการเปลี่ยนแปลงราคาสินค้าและบริการ ดังนี้</a:t>
              </a:r>
              <a:endParaRPr lang="th-TH" sz="1050" b="1" spc="-30" dirty="0">
                <a:latin typeface="TH SarabunPSK" panose="020B0500040200020003" pitchFamily="34" charset="-34"/>
                <a:cs typeface="TH SarabunPSK" pitchFamily="34" charset="-34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18409" y="668323"/>
              <a:ext cx="6624000" cy="400110"/>
            </a:xfrm>
            <a:prstGeom prst="rect">
              <a:avLst/>
            </a:prstGeom>
            <a:solidFill>
              <a:srgbClr val="CDF2FF"/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th-TH" b="1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2</a:t>
              </a:r>
              <a:r>
                <a:rPr lang="th-TH" sz="2000" b="1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.</a:t>
              </a:r>
              <a:r>
                <a:rPr lang="th-TH" sz="200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 </a:t>
              </a:r>
              <a:r>
                <a:rPr lang="th-TH" sz="1400" b="1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เทียบเดือน</a:t>
              </a:r>
              <a:r>
                <a:rPr lang="th-TH" sz="1400" b="1" dirty="0">
                  <a:latin typeface="TH SarabunPSK" pitchFamily="34" charset="-34"/>
                  <a:cs typeface="TH SarabunPSK" pitchFamily="34" charset="-34"/>
                </a:rPr>
                <a:t>กันยายน </a:t>
              </a:r>
              <a:r>
                <a:rPr lang="th-TH" sz="1400" b="1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2560 (</a:t>
              </a:r>
              <a:r>
                <a:rPr lang="en-US" sz="1400" b="1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YoY)</a:t>
              </a:r>
              <a:r>
                <a:rPr lang="th-TH" sz="1400" b="1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itchFamily="34" charset="-34"/>
                </a:rPr>
                <a:t> </a:t>
              </a:r>
              <a:r>
                <a:rPr lang="th-TH" sz="1400" b="1" u="sng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สูงขึ้น</a:t>
              </a:r>
              <a:r>
                <a:rPr lang="th-TH" sz="1400" b="1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ร้อย</a:t>
              </a:r>
              <a:r>
                <a:rPr lang="th-TH" sz="1400" b="1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ละ 1.33 </a:t>
              </a:r>
              <a:r>
                <a:rPr lang="th-TH" sz="140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โดยมีการเปลี่ยนแปลงราคาสินค้าและบริการ ดังนี้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284984" y="9675617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กองดัชนีเศรษฐกิจการค้า สำนักงานนโยบายและยุทธศาสตร์การค้า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14898" y="1037272"/>
            <a:ext cx="4009323" cy="3178434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thaiDist">
              <a:lnSpc>
                <a:spcPts val="1300"/>
              </a:lnSpc>
              <a:buFont typeface="Wingdings" panose="05000000000000000000" pitchFamily="2" charset="2"/>
              <a:buChar char="Ø"/>
              <a:tabLst>
                <a:tab pos="177800" algn="l"/>
              </a:tabLst>
            </a:pPr>
            <a:r>
              <a:rPr lang="th-TH" sz="13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3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หมวดอาหารและเครื่องดื่มไม่มีแอลกอฮอล์ </a:t>
            </a:r>
            <a:r>
              <a:rPr lang="th-TH" sz="13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สูงขึ้น</a:t>
            </a:r>
            <a:r>
              <a:rPr lang="th-TH" sz="13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ร้อยละ 0.35 </a:t>
            </a:r>
            <a:r>
              <a:rPr lang="th-TH" sz="13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3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จาก</a:t>
            </a:r>
            <a:r>
              <a:rPr lang="th-TH" sz="1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การสูงขึ้นของข้าวแป้ง ผลิตภัณฑ์จากแป้ง </a:t>
            </a:r>
            <a:r>
              <a:rPr lang="th-TH" sz="13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ร้อย</a:t>
            </a:r>
            <a:r>
              <a:rPr lang="th-TH" sz="1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ละ 4.48 </a:t>
            </a:r>
            <a:r>
              <a:rPr lang="th-TH" sz="13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ตาม</a:t>
            </a:r>
            <a:r>
              <a:rPr lang="th-TH" sz="1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การสูงขึ้นของข้าวสารเจ้า ขนมอบ ขนมปังปอนด์ </a:t>
            </a:r>
            <a:r>
              <a:rPr lang="th-TH" sz="1300" spc="-3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เครื่องประกอบอาหาร ร้อยละ 1.98 (ซอสพริก ซอสมะเขือเทศ เกลือป่น) </a:t>
            </a:r>
            <a:r>
              <a:rPr lang="th-TH" sz="1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เครื่องดื่ม ไม่มีแอลกอฮอล์ ร้อยละ 1.88 (กาแฟและชาสำเร็จรูปพร้อมดื่ม</a:t>
            </a:r>
            <a:r>
              <a:rPr lang="en-US" sz="1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th-TH" sz="1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อาหารบริโภค-ในบ้าน ร้อยละ 0.91 (กับข้าวสำเร็จรูป ก๋วยเตี๋ยว)</a:t>
            </a:r>
            <a:r>
              <a:rPr lang="th-TH" sz="1300" spc="-3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และ</a:t>
            </a:r>
            <a:r>
              <a:rPr lang="th-TH" sz="1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อาหารบริโภค-นอกบ้าน ร้อยละ 1.92 (</a:t>
            </a:r>
            <a:r>
              <a:rPr lang="th-TH" sz="1300" spc="-3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ข้าวราดแกง อาหารเช้า </a:t>
            </a:r>
            <a:r>
              <a:rPr lang="th-TH" sz="1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อาหารสำเร็จรูป</a:t>
            </a:r>
            <a:r>
              <a:rPr lang="th-TH" sz="1300" spc="-3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th-TH" sz="1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ไข่และผลิตภัณฑ์นม สูงขึ้นร้อยละ 0.18 (นมผง นมสด นมเปรี้ยว) ขณะที่ผักและผลไม้ ลดลงร้อยละ -6.69 โดยผัก</a:t>
            </a:r>
            <a:r>
              <a:rPr lang="th-TH" sz="13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สด ลดลง</a:t>
            </a:r>
            <a:r>
              <a:rPr lang="th-TH" sz="1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ร้อยละ -8.52 (ผักชี ผักคะน้า พริกสด) ผลไม้สด ลดลงร้อยละ -3.84 (เงาะ มะม่วง กล้วยน้ำว้า ลองกอง) เป็นช่วงฤดูกาลผลไม้หลายชนิดเข้าตลาดปริมาณมาก สำหรับหมวดเนื้อสัตว์ เป็ดไก่และสัตว์น้ำ ดัชนีราคาโดยเฉลี่ยไม่เปลี่ยนแปลง</a:t>
            </a:r>
          </a:p>
          <a:p>
            <a:pPr algn="thaiDist">
              <a:lnSpc>
                <a:spcPts val="1300"/>
              </a:lnSpc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177800" algn="l"/>
              </a:tabLst>
            </a:pPr>
            <a:r>
              <a:rPr lang="th-TH" sz="13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3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หมวดอื่น ๆ ไม่ใช่อาหารและเครื่องดื่ม</a:t>
            </a:r>
            <a:r>
              <a:rPr lang="th-TH" sz="1300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3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สูงขึ้นร้อยละ 1.90 </a:t>
            </a:r>
            <a:r>
              <a:rPr lang="th-TH" sz="1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ตามการสูงขึ้นของหมวดพาหนะการขนส่งและการสื่อสาร ร้อยละ 3.86 โดยเฉพาะน้ำมันเชื้อเพลิง สูงขึ้นถึงร้อยละ </a:t>
            </a:r>
            <a:r>
              <a:rPr lang="th-TH" sz="1300" spc="-4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11.98 ตามการสูงขึ้นของน้ำมันเชื้อเพลิงทุกประเภท และค่าโดยสารสาธารณะ สูงขึ้นร้อยละ </a:t>
            </a:r>
            <a:r>
              <a:rPr lang="en-US" sz="1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0.69</a:t>
            </a:r>
            <a:r>
              <a:rPr lang="th-TH" sz="1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หมวดยาสูบและเครื่องดื่มมีแอลกอฮอล์ สูงขึ้นร้อยละ 3.86 (บุหรี่ เบียร์ สุรา ไวน์) หมวดเคหสถาน สูงขึ้นร้อยละ 0.67 (ค่าเช่าบ้าน ก๊าซหุงต้ม ค่าแรงช่างทาสี) เครื่องนุ่งห่มและรองเท้า สูงขึ้นร้อยละ 0.44 (ค่าเครื่องแบบนักเรียน) หมวดการตรวจรักษาและบริการส่วนบุคคล สูงขึ้นร้อยละ 0.59 (ค่าแต่งผม ยาและเวชภัณฑ์) หมวดการบันเทิง การอ่าน การศึกษาฯ สูงขึ้นร้อยละ 0.31 สำหรับการสื่อสาร ลดลงเล็กน้อยที่ร้อยละ -0.07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760004"/>
              </p:ext>
            </p:extLst>
          </p:nvPr>
        </p:nvGraphicFramePr>
        <p:xfrm>
          <a:off x="2505812" y="7304080"/>
          <a:ext cx="4212667" cy="2361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2126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813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300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สถานการณ์และปัจจัยสำคัญที่กระทบต่อเงินเฟ้อ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157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300" kern="1200" dirty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อุปสงค์ภาคครัวเรือนเริ่มฟื้นตัว ตามผลผลิตและรายได้เกษตรกรที่เริ่มปรับตัวดีขึ้น มาตรการช่วยเหลือผู้มีรายได้น้อยผ่านบัตรสวัสดิการแห่งรัฐ และการปรับค่าจ้างแรงงานขั้นต่ำ ปี 2561 </a:t>
                      </a:r>
                      <a:r>
                        <a:rPr lang="th-TH" sz="1300" kern="1200" spc="-40" baseline="0" dirty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อาจส่งผลดีต่อกำลังซื้อในประเทศ </a:t>
                      </a:r>
                      <a:r>
                        <a:rPr lang="th-TH" sz="1300" kern="1200" spc="-40" baseline="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การใช้จ่ายภาครัฐในปีงบประมาณ 2561 ช่วงครึ่งปีหลังมีมากขึ้น</a:t>
                      </a:r>
                      <a:endParaRPr lang="en-US" sz="1300" b="0" kern="1200" spc="-40" baseline="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73861">
                <a:tc>
                  <a:txBody>
                    <a:bodyPr/>
                    <a:lstStyle/>
                    <a:p>
                      <a:pPr lvl="0"/>
                      <a:r>
                        <a:rPr lang="th-TH" sz="1300" kern="1200" dirty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การส่งออกที่มีการขยายตัวเป็นลำดับจากการฟื้นตัวของการค้าโลก รวมทั้งภาคการท่องเที่ยวที่ยังขยายตัวได้ดีอย่างต่อเนื่อง</a:t>
                      </a:r>
                      <a:endParaRPr lang="en-US" sz="1300" kern="1200" dirty="0">
                        <a:solidFill>
                          <a:schemeClr val="dk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21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th-TH" sz="1300" spc="-7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ความไม่แน่นอนของนโยบายการค้าของคู่ค้าสำคัญ</a:t>
                      </a:r>
                      <a:r>
                        <a:rPr lang="th-TH" sz="1300" spc="-70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ส่งผลกระทบต่อการส่งออก  แนวโน้มค่าเงินบาทอ่อนตัว</a:t>
                      </a:r>
                      <a:endParaRPr lang="th-TH" sz="1300" spc="-7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21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th-TH" sz="1300" kern="1200" dirty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ราคาน้ำมันดิบในตลาดโลกแม้มีแนวโน้มปรับตัวสูงขึ้น แต่ยังมีความผันผวน</a:t>
                      </a:r>
                      <a:endParaRPr lang="en-US" sz="1300" kern="1200" dirty="0">
                        <a:solidFill>
                          <a:schemeClr val="dk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21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th-TH" sz="1300" kern="1200" spc="-50" baseline="0" dirty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การลงทุนภาครัฐอาจมีขั้นตอนที่อาจไม่สามารถดำเนินการได้ตามแผนทั้งหมด</a:t>
                      </a:r>
                      <a:endParaRPr lang="en-US" sz="1300" kern="1200" spc="-50" baseline="0" dirty="0">
                        <a:solidFill>
                          <a:schemeClr val="dk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2682590" y="4690478"/>
            <a:ext cx="4018801" cy="2687915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thaiDist">
              <a:lnSpc>
                <a:spcPts val="1400"/>
              </a:lnSpc>
              <a:buFont typeface="Wingdings" panose="05000000000000000000" pitchFamily="2" charset="2"/>
              <a:buChar char="Ø"/>
              <a:tabLst>
                <a:tab pos="266700" algn="l"/>
              </a:tabLst>
            </a:pPr>
            <a:r>
              <a:rPr lang="th-TH" sz="13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r>
              <a:rPr lang="th-TH" sz="13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หมวดอาหารและเครื่องดื่มไม่มีแอลกอฮอล์</a:t>
            </a:r>
            <a:r>
              <a:rPr lang="th-TH" sz="13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ดัชนีสูงขึ้นร้อยละ 0.30 </a:t>
            </a:r>
            <a:r>
              <a:rPr lang="th-TH" sz="1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ตามการสูงขึ้นของข้าวแป้งและผลิตภัณฑ์จากแป้ง ร้อยละ 1.97 โดยเฉพาะข้าวสารเจ้าและขนมอบ     ผักสด ร้อยละ 0.61 เครื่องดื่มไม่มีแอลกอฮอล์ ร้อยละ 1.42 อาหารบริโภค-ในบ้าน และนอกบ้าน ร้อยละ </a:t>
            </a:r>
            <a:r>
              <a:rPr lang="th-TH" sz="1300" spc="-3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1.15  และ 1.19 ตามลำดับ ส่วนสินค้าสำคัญที่ราคาลดลงได้แก่ เนื้อสัตว์ เป็ดไก่ และสัตว์น้ำ ร้อยละ</a:t>
            </a:r>
            <a:r>
              <a:rPr lang="th-TH" sz="1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-1.02 จากการลดลงของ เนื้อสุกร ไก่สด และปลาน้ำจืด </a:t>
            </a:r>
            <a:r>
              <a:rPr lang="th-TH" sz="13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เป็น</a:t>
            </a:r>
            <a:r>
              <a:rPr lang="th-TH" sz="1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สำคัญ ไข่และผลิตภัณฑ์นม ร้อยละ -0.78 ผักและผลไม้ ร้อยละ -2.05 จากการลดลงของผลไม้สด ร้อยละ </a:t>
            </a:r>
            <a:r>
              <a:rPr lang="en-US" sz="1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-1.</a:t>
            </a:r>
            <a:r>
              <a:rPr lang="th-TH" sz="1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52</a:t>
            </a:r>
            <a:r>
              <a:rPr lang="en-US" sz="1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และเครื่องประกอบอาหาร ลดลงร้อยละ -0.17</a:t>
            </a:r>
          </a:p>
          <a:p>
            <a:pPr algn="thaiDist">
              <a:lnSpc>
                <a:spcPts val="1400"/>
              </a:lnSpc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177800" algn="l"/>
              </a:tabLst>
            </a:pPr>
            <a:r>
              <a:rPr lang="th-TH" sz="13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r>
              <a:rPr lang="th-TH" sz="13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หมวดอื่น ๆ ไม่ใช่อาหารและเครื่องดื่ม</a:t>
            </a:r>
            <a:r>
              <a:rPr lang="th-TH" sz="13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สูงขึ้นร้อยละ 1.63</a:t>
            </a:r>
            <a:r>
              <a:rPr lang="th-TH" sz="1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จากการสูงขึ้นของ</a:t>
            </a:r>
            <a:r>
              <a:rPr lang="th-TH" sz="13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หมวด</a:t>
            </a:r>
            <a:r>
              <a:rPr lang="th-TH" sz="1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พาหนะการขนส่งและการสื่อสาร ร้อยละ 2.54 ตามการสูงขึ้นของน้ำมันเชื้อเพลิงร้อยละ 7.54 หมวดเคหสถาน ร้อยละ </a:t>
            </a:r>
            <a:r>
              <a:rPr lang="en-US" sz="1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</a:t>
            </a:r>
            <a:r>
              <a:rPr lang="th-TH" sz="1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19 (ก๊าซหุงต้ม ค่ากระแสไฟฟ้า ค่าเช่าบ้าน) หมวดยาสูบและเครื่องดื่มมีแอลกอฮอล์ ร้อยละ 5.68 (บุหรี่ เบียร์ ไวน์ สุรา) นอกจากนี้ เครื่องนุ่งห่มและรองเท้า สูงขึ้นร้อยละ 0.26 </a:t>
            </a:r>
            <a:r>
              <a:rPr lang="th-TH" sz="13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หมวดการตรวจรักษาและบริการส่วนบุคคล สูงขึ้นร้อยละ 0.53 </a:t>
            </a:r>
            <a:r>
              <a:rPr lang="th-TH" sz="1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(ค่ายาและเวชภัณฑ์ ค่ารักษาพยาบาล) </a:t>
            </a:r>
            <a:r>
              <a:rPr lang="th-TH" sz="13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หมวดการบันเทิง การอ่าน การศึกษาฯ สูงขึ้นร้อยละ 0.41</a:t>
            </a:r>
            <a:r>
              <a:rPr lang="th-TH" sz="1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ขณะที่การสื่อสาร ลดลงเล็กน้อยที่ร้อยละ </a:t>
            </a:r>
            <a:r>
              <a:rPr lang="en-US" sz="1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-0.0</a:t>
            </a:r>
            <a:r>
              <a:rPr lang="th-TH" sz="13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9835" y="7169230"/>
            <a:ext cx="2413061" cy="369332"/>
          </a:xfrm>
          <a:prstGeom prst="rect">
            <a:avLst/>
          </a:prstGeom>
          <a:solidFill>
            <a:srgbClr val="CDF2FF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th-TH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Angsana New"/>
                <a:ea typeface="Times New Roman"/>
                <a:cs typeface="TH SarabunPSK"/>
              </a:rPr>
              <a:t>4. </a:t>
            </a:r>
            <a:r>
              <a:rPr lang="th-TH" sz="1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Angsana New"/>
                <a:ea typeface="Times New Roman"/>
                <a:cs typeface="TH SarabunPSK"/>
              </a:rPr>
              <a:t>คาดการณ์อัตราเงินเฟ้อปี 2561</a:t>
            </a:r>
            <a:endParaRPr lang="en-US" sz="1200" dirty="0">
              <a:latin typeface="Angsana New"/>
              <a:ea typeface="Times New Roman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AF2413E4-E44F-488A-906B-0ED8EA99DA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663563"/>
              </p:ext>
            </p:extLst>
          </p:nvPr>
        </p:nvGraphicFramePr>
        <p:xfrm>
          <a:off x="82604" y="7473280"/>
          <a:ext cx="2410292" cy="2226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9704">
                  <a:extLst>
                    <a:ext uri="{9D8B030D-6E8A-4147-A177-3AD203B41FA5}">
                      <a16:colId xmlns="" xmlns:a16="http://schemas.microsoft.com/office/drawing/2014/main" val="2135943695"/>
                    </a:ext>
                  </a:extLst>
                </a:gridCol>
                <a:gridCol w="1380588">
                  <a:extLst>
                    <a:ext uri="{9D8B030D-6E8A-4147-A177-3AD203B41FA5}">
                      <a16:colId xmlns="" xmlns:a16="http://schemas.microsoft.com/office/drawing/2014/main" val="2507389909"/>
                    </a:ext>
                  </a:extLst>
                </a:gridCol>
              </a:tblGrid>
              <a:tr h="248405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th-TH" sz="12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อัตราเงินเฟ้อทั่วไป 0.8  – 1.6 (</a:t>
                      </a:r>
                      <a:r>
                        <a:rPr lang="en-US" sz="12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YoY)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22890891"/>
                  </a:ext>
                </a:extLst>
              </a:tr>
              <a:tr h="400029"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อัตราการเติบโตทางเศรษฐกิจ </a:t>
                      </a:r>
                      <a:endParaRPr lang="th-TH" sz="1200" b="1" i="0" u="none" strike="noStrike" dirty="0">
                        <a:solidFill>
                          <a:srgbClr val="161616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4.2 – 4.7 (YoY) (</a:t>
                      </a:r>
                      <a:r>
                        <a:rPr lang="th-TH" sz="12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สศช.)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672950299"/>
                  </a:ext>
                </a:extLst>
              </a:tr>
              <a:tr h="375218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2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ราคน้ำมันดิบดูไบ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2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ทั้งปี 68-73 เหรียญสหรัฐ/บาร์เรล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513210475"/>
                  </a:ext>
                </a:extLst>
              </a:tr>
              <a:tr h="383779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2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อัตราการแลกเปลี่ยน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2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ทั้งปี 32 – 34 บาท/เหรียญสหรัฐ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552423235"/>
                  </a:ext>
                </a:extLst>
              </a:tr>
              <a:tr h="280994"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ราคาสินค้าเกษตร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(-7</a:t>
                      </a:r>
                      <a:r>
                        <a:rPr lang="th-TH" sz="12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.5</a:t>
                      </a:r>
                      <a:r>
                        <a:rPr lang="en-US" sz="12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 - (-</a:t>
                      </a:r>
                      <a:r>
                        <a:rPr lang="th-TH" sz="12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6.5</a:t>
                      </a:r>
                      <a:r>
                        <a:rPr lang="en-US" sz="120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) 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095779365"/>
                  </a:ext>
                </a:extLst>
              </a:tr>
              <a:tr h="333052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200" u="none" strike="noStrike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การบริโภคภาคเอกชน</a:t>
                      </a:r>
                      <a:endParaRPr lang="th-TH" sz="1200" b="1" i="0" u="none" strike="noStrike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2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4.1 % (สศช.)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626093214"/>
                  </a:ext>
                </a:extLst>
              </a:tr>
              <a:tr h="205091">
                <a:tc>
                  <a:txBody>
                    <a:bodyPr/>
                    <a:lstStyle/>
                    <a:p>
                      <a:pPr algn="l" rtl="0" fontAlgn="ctr"/>
                      <a:r>
                        <a:rPr lang="th-TH" sz="12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การส่งออก</a:t>
                      </a:r>
                      <a:endParaRPr lang="th-TH" sz="1200" b="1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u="none" strike="noStrike" dirty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สูงกว่า 8.0 %</a:t>
                      </a:r>
                      <a:endParaRPr lang="th-TH" sz="1200" b="0" i="0" u="none" strike="noStrike" dirty="0">
                        <a:solidFill>
                          <a:srgbClr val="000000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251958204"/>
                  </a:ext>
                </a:extLst>
              </a:tr>
            </a:tbl>
          </a:graphicData>
        </a:graphic>
      </p:graphicFrame>
      <p:graphicFrame>
        <p:nvGraphicFramePr>
          <p:cNvPr id="22" name="Chart 21">
            <a:extLst>
              <a:ext uri="{FF2B5EF4-FFF2-40B4-BE49-F238E27FC236}">
                <a16:creationId xmlns="" xmlns:a16="http://schemas.microsoft.com/office/drawing/2014/main" id="{417EA4A3-FB11-41B5-B957-4BA1501E2E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9229564"/>
              </p:ext>
            </p:extLst>
          </p:nvPr>
        </p:nvGraphicFramePr>
        <p:xfrm>
          <a:off x="95893" y="1105741"/>
          <a:ext cx="2613027" cy="3040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5" name="Chart 24">
            <a:extLst>
              <a:ext uri="{FF2B5EF4-FFF2-40B4-BE49-F238E27FC236}">
                <a16:creationId xmlns="" xmlns:a16="http://schemas.microsoft.com/office/drawing/2014/main" id="{713D6087-07EE-4BD7-9292-A9AE65B1C4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9329333"/>
              </p:ext>
            </p:extLst>
          </p:nvPr>
        </p:nvGraphicFramePr>
        <p:xfrm>
          <a:off x="101872" y="4773192"/>
          <a:ext cx="2613026" cy="2396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821268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5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86508" y="52681"/>
            <a:ext cx="6624000" cy="9647331"/>
            <a:chOff x="2002950" y="246540"/>
            <a:chExt cx="6624000" cy="9720000"/>
          </a:xfrm>
        </p:grpSpPr>
        <p:sp>
          <p:nvSpPr>
            <p:cNvPr id="4" name="Rectangle 3"/>
            <p:cNvSpPr/>
            <p:nvPr/>
          </p:nvSpPr>
          <p:spPr>
            <a:xfrm>
              <a:off x="2002950" y="246540"/>
              <a:ext cx="6624000" cy="9720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>
                    <a:lumMod val="95000"/>
                    <a:lumOff val="5000"/>
                  </a:prstClr>
                </a:solidFill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89658" y="285672"/>
              <a:ext cx="1255018" cy="518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4" name="TextBox 13"/>
          <p:cNvSpPr txBox="1"/>
          <p:nvPr/>
        </p:nvSpPr>
        <p:spPr>
          <a:xfrm>
            <a:off x="116632" y="557907"/>
            <a:ext cx="66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ตารางแสดงดัชนีราคาผู้บริโภคทั่วไปและอัตราการเปลี่ยนแปลงเดือนกันยายน 2561                                             	                        					                         (2558</a:t>
            </a:r>
            <a:r>
              <a:rPr lang="en-US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=1</a:t>
            </a: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00)	</a:t>
            </a:r>
            <a:endParaRPr lang="th-TH" sz="1400" b="1" dirty="0">
              <a:solidFill>
                <a:prstClr val="black"/>
              </a:solidFill>
              <a:latin typeface="Century Gothic" panose="020B0502020202020204" pitchFamily="34" charset="0"/>
              <a:cs typeface="TH SarabunPSK" panose="020B0500040200020003" pitchFamily="34" charset="-34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7628" y="7019500"/>
            <a:ext cx="6408712" cy="357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>
              <a:lnSpc>
                <a:spcPts val="600"/>
              </a:lnSpc>
              <a:spcBef>
                <a:spcPts val="600"/>
              </a:spcBef>
            </a:pPr>
            <a:r>
              <a:rPr lang="th-TH" sz="1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*หมายถึง </a:t>
            </a:r>
            <a:r>
              <a:rPr lang="th-TH" sz="14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คือ ดัชนีราคาผู้บริโภคชุดทั่วไปที่หักรายการสินค้ากลุ่มอาหารสด และสินค้ากลุ่มพลังงาน</a:t>
            </a:r>
          </a:p>
          <a:p>
            <a:pPr algn="thaiDist">
              <a:lnSpc>
                <a:spcPts val="600"/>
              </a:lnSpc>
            </a:pPr>
            <a:endParaRPr lang="th-TH" sz="14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>
              <a:lnSpc>
                <a:spcPts val="600"/>
              </a:lnSpc>
            </a:pPr>
            <a:endParaRPr lang="th-TH" sz="14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5348" y="162376"/>
            <a:ext cx="5082678" cy="366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ดัชนีราคาผู้บริโภคทั่วไปของประเทศ เดือนกันยายน 2561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50493" y="9705528"/>
            <a:ext cx="36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1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กองดัชนีเศรษฐกิจการค้า สำนักงานนโยบายและยุทธศาสตร์การค้า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4608" y="7192069"/>
            <a:ext cx="6508673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263" algn="ctr">
              <a:spcAft>
                <a:spcPts val="600"/>
              </a:spcAft>
            </a:pPr>
            <a:r>
              <a:rPr lang="th-TH" sz="12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-------------------------------------------------------------------------</a:t>
            </a:r>
            <a:endParaRPr lang="en-US" sz="1200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indent="449263" algn="thaiDist">
              <a:spcAft>
                <a:spcPts val="600"/>
              </a:spcAft>
            </a:pPr>
            <a:r>
              <a:rPr lang="en-US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 New" pitchFamily="34" charset="-34"/>
                <a:cs typeface="Cordia New" pitchFamily="34" charset="-34"/>
              </a:rPr>
              <a:t>Concept</a:t>
            </a:r>
            <a:r>
              <a:rPr lang="th-TH" sz="1400" b="1" spc="-3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200" b="1" spc="-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  ดัช</a:t>
            </a:r>
            <a:r>
              <a:rPr lang="th-TH" sz="12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นีราคาผู้บริโภคประเทศไทย ปีฐาน 2558 มีจำนวนรายการสินค้าและบริการ ทั้งสิ้น 422 รายการ (ปีฐาน 2554 </a:t>
            </a:r>
            <a:br>
              <a:rPr lang="th-TH" sz="12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2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มีจำนวน 450 รายการ)</a:t>
            </a:r>
            <a:r>
              <a:rPr lang="th-TH" sz="12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ครอบคลุมสินค้าและบริการ 7 หมวดที่จำเป็นต่อการครองชีพ ได้แก่</a:t>
            </a:r>
            <a:r>
              <a:rPr lang="th-TH" sz="12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1) </a:t>
            </a:r>
            <a:r>
              <a:rPr lang="th-TH" sz="12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หมวดอาหารและเครื่องดื่ม </a:t>
            </a:r>
            <a:br>
              <a:rPr lang="th-TH" sz="12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2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2) </a:t>
            </a:r>
            <a:r>
              <a:rPr lang="th-TH" sz="12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หมวดเครื่องนุ่งห่มและรองเท้า </a:t>
            </a:r>
            <a:r>
              <a:rPr lang="th-TH" sz="12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3) </a:t>
            </a:r>
            <a:r>
              <a:rPr lang="th-TH" sz="12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หมวดเคหสถาน</a:t>
            </a:r>
            <a:r>
              <a:rPr lang="th-TH" sz="12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4) </a:t>
            </a:r>
            <a:r>
              <a:rPr lang="th-TH" sz="12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หมวดการตรวจรักษาและบริการส่วนบุคคล</a:t>
            </a:r>
            <a:r>
              <a:rPr lang="th-TH" sz="12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5) </a:t>
            </a:r>
            <a:r>
              <a:rPr lang="th-TH" sz="12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หมวดยานพาหนะ การขนส่งและการสื่อสาร </a:t>
            </a:r>
            <a:r>
              <a:rPr lang="th-TH" sz="12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6) </a:t>
            </a:r>
            <a:r>
              <a:rPr lang="th-TH" sz="12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หมวดการบันเทิงการอ่านและการศึกษา ฯลฯ </a:t>
            </a:r>
            <a:r>
              <a:rPr lang="th-TH" sz="12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7) </a:t>
            </a:r>
            <a:r>
              <a:rPr lang="th-TH" sz="12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หมวดยาสูบและเครื่องดื่มที่มีแอลกอฮอล์ โดยการ</a:t>
            </a:r>
            <a:r>
              <a:rPr lang="th-TH" sz="1200" dirty="0" err="1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คํานวณ</a:t>
            </a:r>
            <a:r>
              <a:rPr lang="th-TH" sz="12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ดัชนีราคาผู้บริโภคทั่วไปนั้น จะเปรียบเทียบราคาสินค้าในช่วงระยะเวลาหนึ่งๆ กับราคาสินค้าในช่วงเวลาเริ่มต้น เรียกว่า </a:t>
            </a:r>
            <a:r>
              <a:rPr lang="en-US" sz="12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</a:t>
            </a:r>
            <a:r>
              <a:rPr lang="th-TH" sz="12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ปีฐาน</a:t>
            </a:r>
            <a:r>
              <a:rPr lang="en-US" sz="12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”</a:t>
            </a:r>
            <a:r>
              <a:rPr lang="th-TH" sz="12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2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</a:t>
            </a:r>
            <a:r>
              <a:rPr lang="th-TH" sz="1200" dirty="0" err="1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กําหนด</a:t>
            </a:r>
            <a:r>
              <a:rPr lang="th-TH" sz="12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ตัวเลขดัชนีเท่ากับ 100 </a:t>
            </a:r>
            <a:r>
              <a:rPr lang="th-TH" sz="12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ทั้งนี้ ครัวเรือนผู้บริโภคที่ครอบคลุมในการคำนวณดัชนีปีฐาน 2558 ได้แก่ ครัวเรือนในเขตเทศบาล ที่สมาชิกจำนวน 1 – 5 คนและมีรายได้ระหว่าง 12,000 – 62,000 บาทต่อเดือน ในพื้นที่กรุงเทพมหานครและปริมณฑล และภูมิภาค 4 ภาค รวมทั้งสิ้น 43 จังหวัด</a:t>
            </a:r>
            <a:r>
              <a:rPr lang="th-TH" sz="1400" b="1" baseline="440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endParaRPr lang="th-TH" sz="14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2013" y="8838238"/>
            <a:ext cx="650867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>
              <a:lnSpc>
                <a:spcPts val="1200"/>
              </a:lnSpc>
            </a:pPr>
            <a:r>
              <a:rPr lang="th-TH" sz="1600" b="1" baseline="440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sz="12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2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43 จังหวัด </a:t>
            </a:r>
            <a:r>
              <a:rPr lang="th-TH" sz="12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ที่ใช้ในการคำนวณดัชนีราคาผู้บริโภค ได้แก่ กรุงเทพมหานครและปริมณฑล 1. กรุงเทพมหานคร 2.นนทบุรี 3.ปทุมธานี 4.สมุทรปราการ  </a:t>
            </a:r>
          </a:p>
          <a:p>
            <a:pPr>
              <a:lnSpc>
                <a:spcPts val="1200"/>
              </a:lnSpc>
            </a:pPr>
            <a:r>
              <a:rPr lang="th-TH" sz="1200" b="1" i="1" u="sng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ภาคกลาง</a:t>
            </a:r>
            <a:r>
              <a:rPr lang="th-TH" sz="1200" b="1" i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12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5.อยุธยา 6.ลพบุรี 7.สิงห์บุรี 8.ชลบุรี 9.ระยอง 10.จันทบุรี 11.ปราจีนบุรี 12.ราชบุรี 13.สุพรรณบุรี 14.เพชรบุรี 15.ประจวบคีรีขันธ์ </a:t>
            </a:r>
            <a:r>
              <a:rPr lang="th-TH" sz="1200" b="1" i="1" u="sng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ภาคเหนือ</a:t>
            </a:r>
            <a:r>
              <a:rPr lang="th-TH" sz="12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16.นครสวรรค์ 17.ตาก 18.แพร่ 19.เชียงใหม่ 20.เชียงราย  21.อุตรดิตถ์ 22.พิษณุโลก 23.เพชรบูรณ์  24.น่าน  </a:t>
            </a:r>
            <a:r>
              <a:rPr lang="th-TH" sz="1200" b="1" i="1" u="sng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ภาคตะวันออกเฉียงเหนือ </a:t>
            </a:r>
            <a:r>
              <a:rPr lang="th-TH" sz="12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25.นครราชสีมา     26.ขอนแก่น 27.สุรินทร์ 28.อุบลราชธานี 29.หนองคาย 30.ศรีสะ</a:t>
            </a:r>
            <a:r>
              <a:rPr lang="th-TH" sz="1200" dirty="0" err="1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เกษ</a:t>
            </a:r>
            <a:r>
              <a:rPr lang="th-TH" sz="12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31.มุกดาหาร  32.อุดรธานี 33.ร้อยเอ็ด 34.นครพนม  </a:t>
            </a:r>
            <a:r>
              <a:rPr lang="th-TH" sz="1200" b="1" i="1" u="sng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ภาคใต้</a:t>
            </a:r>
            <a:r>
              <a:rPr lang="th-TH" sz="12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35.สุราษฎร์ธานี          36.นครศรีธรรมราช 37.ตรัง 38.สงขลา39.ยะลา 40.ภูเก็ต 41.กระบี่ 42. นราธิวาส 43.ระนอง</a:t>
            </a:r>
            <a:endParaRPr lang="th-TH" sz="16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D036ED39-2461-4DE3-9FF3-E183BD80E8F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5104" y="162377"/>
            <a:ext cx="862922" cy="657140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942AA40F-ECB9-4994-AE67-9B96B2BD03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03011"/>
              </p:ext>
            </p:extLst>
          </p:nvPr>
        </p:nvGraphicFramePr>
        <p:xfrm>
          <a:off x="304772" y="1026680"/>
          <a:ext cx="6155388" cy="5863312"/>
        </p:xfrm>
        <a:graphic>
          <a:graphicData uri="http://schemas.openxmlformats.org/drawingml/2006/table">
            <a:tbl>
              <a:tblPr/>
              <a:tblGrid>
                <a:gridCol w="1935457">
                  <a:extLst>
                    <a:ext uri="{9D8B030D-6E8A-4147-A177-3AD203B41FA5}">
                      <a16:colId xmlns="" xmlns:a16="http://schemas.microsoft.com/office/drawing/2014/main" val="2627438212"/>
                    </a:ext>
                  </a:extLst>
                </a:gridCol>
                <a:gridCol w="380746">
                  <a:extLst>
                    <a:ext uri="{9D8B030D-6E8A-4147-A177-3AD203B41FA5}">
                      <a16:colId xmlns="" xmlns:a16="http://schemas.microsoft.com/office/drawing/2014/main" val="901324241"/>
                    </a:ext>
                  </a:extLst>
                </a:gridCol>
                <a:gridCol w="452135">
                  <a:extLst>
                    <a:ext uri="{9D8B030D-6E8A-4147-A177-3AD203B41FA5}">
                      <a16:colId xmlns="" xmlns:a16="http://schemas.microsoft.com/office/drawing/2014/main" val="2235493371"/>
                    </a:ext>
                  </a:extLst>
                </a:gridCol>
                <a:gridCol w="452135">
                  <a:extLst>
                    <a:ext uri="{9D8B030D-6E8A-4147-A177-3AD203B41FA5}">
                      <a16:colId xmlns="" xmlns:a16="http://schemas.microsoft.com/office/drawing/2014/main" val="990938039"/>
                    </a:ext>
                  </a:extLst>
                </a:gridCol>
                <a:gridCol w="412475">
                  <a:extLst>
                    <a:ext uri="{9D8B030D-6E8A-4147-A177-3AD203B41FA5}">
                      <a16:colId xmlns="" xmlns:a16="http://schemas.microsoft.com/office/drawing/2014/main" val="1221753413"/>
                    </a:ext>
                  </a:extLst>
                </a:gridCol>
                <a:gridCol w="412475">
                  <a:extLst>
                    <a:ext uri="{9D8B030D-6E8A-4147-A177-3AD203B41FA5}">
                      <a16:colId xmlns="" xmlns:a16="http://schemas.microsoft.com/office/drawing/2014/main" val="3437170589"/>
                    </a:ext>
                  </a:extLst>
                </a:gridCol>
                <a:gridCol w="412475">
                  <a:extLst>
                    <a:ext uri="{9D8B030D-6E8A-4147-A177-3AD203B41FA5}">
                      <a16:colId xmlns="" xmlns:a16="http://schemas.microsoft.com/office/drawing/2014/main" val="2049086325"/>
                    </a:ext>
                  </a:extLst>
                </a:gridCol>
                <a:gridCol w="483864">
                  <a:extLst>
                    <a:ext uri="{9D8B030D-6E8A-4147-A177-3AD203B41FA5}">
                      <a16:colId xmlns="" xmlns:a16="http://schemas.microsoft.com/office/drawing/2014/main" val="3230925850"/>
                    </a:ext>
                  </a:extLst>
                </a:gridCol>
                <a:gridCol w="404542">
                  <a:extLst>
                    <a:ext uri="{9D8B030D-6E8A-4147-A177-3AD203B41FA5}">
                      <a16:colId xmlns="" xmlns:a16="http://schemas.microsoft.com/office/drawing/2014/main" val="3636665370"/>
                    </a:ext>
                  </a:extLst>
                </a:gridCol>
                <a:gridCol w="404542">
                  <a:extLst>
                    <a:ext uri="{9D8B030D-6E8A-4147-A177-3AD203B41FA5}">
                      <a16:colId xmlns="" xmlns:a16="http://schemas.microsoft.com/office/drawing/2014/main" val="695658806"/>
                    </a:ext>
                  </a:extLst>
                </a:gridCol>
                <a:gridCol w="404542">
                  <a:extLst>
                    <a:ext uri="{9D8B030D-6E8A-4147-A177-3AD203B41FA5}">
                      <a16:colId xmlns="" xmlns:a16="http://schemas.microsoft.com/office/drawing/2014/main" val="216578595"/>
                    </a:ext>
                  </a:extLst>
                </a:gridCol>
              </a:tblGrid>
              <a:tr h="2153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352" marR="7352" marT="73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100" b="1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สัดส่วน</a:t>
                      </a:r>
                    </a:p>
                  </a:txBody>
                  <a:tcPr marL="7352" marR="7352" marT="73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h-TH" sz="1100" b="1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เดือนกันยายน 2561</a:t>
                      </a:r>
                    </a:p>
                  </a:txBody>
                  <a:tcPr marL="7352" marR="7352" marT="73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h-TH" sz="1100" b="1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เดือนสิงหาคม 2561</a:t>
                      </a:r>
                    </a:p>
                  </a:txBody>
                  <a:tcPr marL="7352" marR="7352" marT="73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57813631"/>
                  </a:ext>
                </a:extLst>
              </a:tr>
              <a:tr h="21531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100" b="1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รายการ</a:t>
                      </a:r>
                    </a:p>
                  </a:txBody>
                  <a:tcPr marL="7352" marR="7352" marT="73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น้ำหนัก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h-TH" sz="1100" b="1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ดัชนี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h-TH" sz="1100" b="1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อัตราการเปลี่ยนแปลง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ดัชนี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th-TH" sz="1100" b="1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อัตราการเปลี่ยนแปลง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58123174"/>
                  </a:ext>
                </a:extLst>
              </a:tr>
              <a:tr h="1884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7352" marR="7352" marT="73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100" b="1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ก.ย. 61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100" b="1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ก.ย. 61</a:t>
                      </a:r>
                    </a:p>
                  </a:txBody>
                  <a:tcPr marL="7352" marR="7352" marT="7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100" b="1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ก.ย. 60</a:t>
                      </a:r>
                    </a:p>
                  </a:txBody>
                  <a:tcPr marL="7352" marR="7352" marT="7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M/M</a:t>
                      </a:r>
                    </a:p>
                  </a:txBody>
                  <a:tcPr marL="7352" marR="7352" marT="7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Y/Y</a:t>
                      </a:r>
                    </a:p>
                  </a:txBody>
                  <a:tcPr marL="7352" marR="7352" marT="7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A/A</a:t>
                      </a:r>
                    </a:p>
                  </a:txBody>
                  <a:tcPr marL="7352" marR="7352" marT="7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100" b="1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ส.ค. 61</a:t>
                      </a:r>
                    </a:p>
                  </a:txBody>
                  <a:tcPr marL="7352" marR="7352" marT="7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M/M</a:t>
                      </a:r>
                    </a:p>
                  </a:txBody>
                  <a:tcPr marL="7352" marR="7352" marT="7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Y/Y</a:t>
                      </a:r>
                    </a:p>
                  </a:txBody>
                  <a:tcPr marL="7352" marR="7352" marT="7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A/A</a:t>
                      </a:r>
                    </a:p>
                  </a:txBody>
                  <a:tcPr marL="7352" marR="7352" marT="73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1394583"/>
                  </a:ext>
                </a:extLst>
              </a:tr>
              <a:tr h="248961">
                <a:tc>
                  <a:txBody>
                    <a:bodyPr/>
                    <a:lstStyle/>
                    <a:p>
                      <a:pPr algn="l" fontAlgn="ctr"/>
                      <a:r>
                        <a:rPr lang="th-TH" sz="1400" b="1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ดัชนีราคาผู้บริโภคทั่วไป</a:t>
                      </a:r>
                    </a:p>
                  </a:txBody>
                  <a:tcPr marL="7352" marR="7352" marT="73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100.00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102.57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101.22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0.29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1.33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1.14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102.27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0.26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1.62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1.12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59222163"/>
                  </a:ext>
                </a:extLst>
              </a:tr>
              <a:tr h="231381"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1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หมวดอาหารและเครื่องดื่มไม่มีแอลกอฮอล์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36.06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102.49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102.13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0.28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0.35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0.30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102.20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0.51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0.77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0.29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17015653"/>
                  </a:ext>
                </a:extLst>
              </a:tr>
              <a:tr h="195133">
                <a:tc>
                  <a:txBody>
                    <a:bodyPr/>
                    <a:lstStyle/>
                    <a:p>
                      <a:pPr algn="l" fontAlgn="b"/>
                      <a:r>
                        <a:rPr lang="th-TH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ข้าวแป้งและผลิตภัณฑ์จากแป้ง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2.99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101.47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97.12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0.46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4.48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1.97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101.01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0.32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4.26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1.66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24781458"/>
                  </a:ext>
                </a:extLst>
              </a:tr>
              <a:tr h="195133">
                <a:tc>
                  <a:txBody>
                    <a:bodyPr/>
                    <a:lstStyle/>
                    <a:p>
                      <a:pPr algn="l" fontAlgn="b"/>
                      <a:r>
                        <a:rPr lang="th-TH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เนื้อสัตว์ เป็ดไก่และสัตว์น้ำ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6.51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101.85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101.85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0.45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0.00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-1.02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101.39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1.51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-0.38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-1.14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9721607"/>
                  </a:ext>
                </a:extLst>
              </a:tr>
              <a:tr h="195133">
                <a:tc>
                  <a:txBody>
                    <a:bodyPr/>
                    <a:lstStyle/>
                    <a:p>
                      <a:pPr algn="l" fontAlgn="b"/>
                      <a:r>
                        <a:rPr lang="th-TH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ไข่และผลิตภัณฑ์นม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1.54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100.82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100.64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0.35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0.18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-0.78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100.47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0.94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0.44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-0.90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10440834"/>
                  </a:ext>
                </a:extLst>
              </a:tr>
              <a:tr h="195133">
                <a:tc>
                  <a:txBody>
                    <a:bodyPr/>
                    <a:lstStyle/>
                    <a:p>
                      <a:pPr algn="l" fontAlgn="b"/>
                      <a:r>
                        <a:rPr lang="th-TH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ผักและผลไม้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4.33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98.94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106.03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-0.76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-6.69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-2.05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99.70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1.36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-1.27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-1.45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59649621"/>
                  </a:ext>
                </a:extLst>
              </a:tr>
              <a:tr h="195133">
                <a:tc>
                  <a:txBody>
                    <a:bodyPr/>
                    <a:lstStyle/>
                    <a:p>
                      <a:pPr algn="l" fontAlgn="b"/>
                      <a:r>
                        <a:rPr lang="th-TH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- ผักสด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1.70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96.26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105.23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-3.74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-8.52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0.61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100.00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3.37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0.61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1.84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39348360"/>
                  </a:ext>
                </a:extLst>
              </a:tr>
              <a:tr h="195133">
                <a:tc>
                  <a:txBody>
                    <a:bodyPr/>
                    <a:lstStyle/>
                    <a:p>
                      <a:pPr algn="l" fontAlgn="b"/>
                      <a:r>
                        <a:rPr lang="th-TH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- ผลไม้สด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2.27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100.67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104.69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1.13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-3.84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-1.52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99.55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-0.28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-0.17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-1.22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76773512"/>
                  </a:ext>
                </a:extLst>
              </a:tr>
              <a:tr h="195133">
                <a:tc>
                  <a:txBody>
                    <a:bodyPr/>
                    <a:lstStyle/>
                    <a:p>
                      <a:pPr algn="l" fontAlgn="b"/>
                      <a:r>
                        <a:rPr lang="th-TH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เครื่องประกอบอาหาร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1.72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103.39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101.38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-0.27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1.98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-0.17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103.67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0.05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2.14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-0.45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78826870"/>
                  </a:ext>
                </a:extLst>
              </a:tr>
              <a:tr h="195133">
                <a:tc>
                  <a:txBody>
                    <a:bodyPr/>
                    <a:lstStyle/>
                    <a:p>
                      <a:pPr algn="l" fontAlgn="b"/>
                      <a:r>
                        <a:rPr lang="th-TH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เครื่องดื่มไม่มีแอลกอฮอล์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1.73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103.02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101.12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0.21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1.88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1.42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102.80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0.08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1.65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1.36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78149436"/>
                  </a:ext>
                </a:extLst>
              </a:tr>
              <a:tr h="195133">
                <a:tc>
                  <a:txBody>
                    <a:bodyPr/>
                    <a:lstStyle/>
                    <a:p>
                      <a:pPr algn="l" fontAlgn="b"/>
                      <a:r>
                        <a:rPr lang="th-TH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อาหารบริโภค-ในบ้าน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8.67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103.53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102.60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0.30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0.91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1.15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103.22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0.00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0.71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1.18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36625172"/>
                  </a:ext>
                </a:extLst>
              </a:tr>
              <a:tr h="195133">
                <a:tc>
                  <a:txBody>
                    <a:bodyPr/>
                    <a:lstStyle/>
                    <a:p>
                      <a:pPr algn="l" fontAlgn="b"/>
                      <a:r>
                        <a:rPr lang="th-TH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อาหารบริโภค-นอกบ้าน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8.57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104.30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102.34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0.70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1.92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1.19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103.57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0.03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1.21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1.10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30766652"/>
                  </a:ext>
                </a:extLst>
              </a:tr>
              <a:tr h="215317">
                <a:tc>
                  <a:txBody>
                    <a:bodyPr/>
                    <a:lstStyle/>
                    <a:p>
                      <a:pPr algn="l" fontAlgn="b"/>
                      <a:r>
                        <a:rPr lang="th-TH" sz="1200" b="1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หมวดอื่น ๆ ไม่ใช่อาหารและเครื่องดื่ม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63.94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102.63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100.72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0.30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1.90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1.63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102.32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0.13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2.10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1.59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15230263"/>
                  </a:ext>
                </a:extLst>
              </a:tr>
              <a:tr h="195133">
                <a:tc>
                  <a:txBody>
                    <a:bodyPr/>
                    <a:lstStyle/>
                    <a:p>
                      <a:pPr algn="l" fontAlgn="b"/>
                      <a:r>
                        <a:rPr lang="th-TH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หมวดเครื่องนุ่งห่มและรองเท้า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2.83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100.86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100.42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0.00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0.44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0.26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100.86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0.02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0.44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0.24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651714925"/>
                  </a:ext>
                </a:extLst>
              </a:tr>
              <a:tr h="195133">
                <a:tc>
                  <a:txBody>
                    <a:bodyPr/>
                    <a:lstStyle/>
                    <a:p>
                      <a:pPr algn="l" fontAlgn="b"/>
                      <a:r>
                        <a:rPr lang="th-TH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หมวดเคหสถาน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22.76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100.36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99.69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0.06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0.67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1.19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100.30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0.01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1.13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1.26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09223849"/>
                  </a:ext>
                </a:extLst>
              </a:tr>
              <a:tr h="195133">
                <a:tc>
                  <a:txBody>
                    <a:bodyPr/>
                    <a:lstStyle/>
                    <a:p>
                      <a:pPr algn="l" fontAlgn="b"/>
                      <a:r>
                        <a:rPr lang="th-TH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หมวดการตรวจรักษาและบริการส่วนบุคคล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6.16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101.71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101.11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0.06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0.59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0.53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101.65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-0.08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0.59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0.52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14589890"/>
                  </a:ext>
                </a:extLst>
              </a:tr>
              <a:tr h="195133">
                <a:tc>
                  <a:txBody>
                    <a:bodyPr/>
                    <a:lstStyle/>
                    <a:p>
                      <a:pPr algn="l" fontAlgn="b"/>
                      <a:r>
                        <a:rPr lang="th-TH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หมวดพาหนะการขนส่งและการสื่อสาร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24.51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104.58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100.69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0.72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3.86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2.54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103.83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0.34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3.86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2.37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02426330"/>
                  </a:ext>
                </a:extLst>
              </a:tr>
              <a:tr h="195133">
                <a:tc>
                  <a:txBody>
                    <a:bodyPr/>
                    <a:lstStyle/>
                    <a:p>
                      <a:pPr algn="l" fontAlgn="b"/>
                      <a:r>
                        <a:rPr lang="th-TH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- ค่าโดยสารสาธารณะ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2.03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100.64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99.95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0.00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0.69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0.59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100.64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0.01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0.69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0.58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28306025"/>
                  </a:ext>
                </a:extLst>
              </a:tr>
              <a:tr h="195133">
                <a:tc>
                  <a:txBody>
                    <a:bodyPr/>
                    <a:lstStyle/>
                    <a:p>
                      <a:pPr algn="l" fontAlgn="b"/>
                      <a:r>
                        <a:rPr lang="th-TH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- น้ำมันเชื้อเพลิง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8.35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113.57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101.42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2.17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11.98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7.54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111.16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1.00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12.03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6.97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55621882"/>
                  </a:ext>
                </a:extLst>
              </a:tr>
              <a:tr h="195133">
                <a:tc>
                  <a:txBody>
                    <a:bodyPr/>
                    <a:lstStyle/>
                    <a:p>
                      <a:pPr algn="l" fontAlgn="b"/>
                      <a:r>
                        <a:rPr lang="th-TH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- การสื่อสาร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4.20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99.87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99.94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0.00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-0.07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-0.05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99.87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0.00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-0.06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-0.05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78735076"/>
                  </a:ext>
                </a:extLst>
              </a:tr>
              <a:tr h="195133">
                <a:tc>
                  <a:txBody>
                    <a:bodyPr/>
                    <a:lstStyle/>
                    <a:p>
                      <a:pPr algn="l" fontAlgn="b"/>
                      <a:r>
                        <a:rPr lang="th-TH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หมวดการบันเทิง การอ่าน การศึกษาฯ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6.10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101.85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101.54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0.03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0.31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0.41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101.82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0.00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0.27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0.43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07844683"/>
                  </a:ext>
                </a:extLst>
              </a:tr>
              <a:tr h="195133">
                <a:tc>
                  <a:txBody>
                    <a:bodyPr/>
                    <a:lstStyle/>
                    <a:p>
                      <a:pPr algn="l" fontAlgn="b"/>
                      <a:r>
                        <a:rPr lang="th-TH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หมวดยาสูบและเครื่องดื่มมีแอลกอฮอล์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1.59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120.33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115.86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0.02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3.86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5.68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120.31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0.01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5.86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5.92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29916786"/>
                  </a:ext>
                </a:extLst>
              </a:tr>
              <a:tr h="248961">
                <a:tc>
                  <a:txBody>
                    <a:bodyPr/>
                    <a:lstStyle/>
                    <a:p>
                      <a:pPr algn="l" fontAlgn="ctr"/>
                      <a:r>
                        <a:rPr lang="th-TH" sz="1400" b="1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ดัชนีราคาผู้บริโภคพื้นฐาน *</a:t>
                      </a:r>
                    </a:p>
                  </a:txBody>
                  <a:tcPr marL="7352" marR="7352" marT="73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72.37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102.25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101.44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0.14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0.80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0.72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102.11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0.01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0.75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0.71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51147527"/>
                  </a:ext>
                </a:extLst>
              </a:tr>
              <a:tr h="195133">
                <a:tc>
                  <a:txBody>
                    <a:bodyPr/>
                    <a:lstStyle/>
                    <a:p>
                      <a:pPr algn="l" fontAlgn="b"/>
                      <a:r>
                        <a:rPr lang="th-TH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กลุ่มอาหารสดและพลังงาน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27.63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103.37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100.60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0.70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2.75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2.28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102.65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0.95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3.98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2.22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07349466"/>
                  </a:ext>
                </a:extLst>
              </a:tr>
              <a:tr h="195133">
                <a:tc>
                  <a:txBody>
                    <a:bodyPr/>
                    <a:lstStyle/>
                    <a:p>
                      <a:pPr algn="l" fontAlgn="b"/>
                      <a:r>
                        <a:rPr lang="th-TH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- อาหารสด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15.36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100.75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101.93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0.10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-1.16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-0.74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100.65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1.18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0.31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-0.68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39825601"/>
                  </a:ext>
                </a:extLst>
              </a:tr>
              <a:tr h="201861">
                <a:tc>
                  <a:txBody>
                    <a:bodyPr/>
                    <a:lstStyle/>
                    <a:p>
                      <a:pPr algn="l" fontAlgn="b"/>
                      <a:r>
                        <a:rPr lang="th-TH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 - พลังงาน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12.27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106.34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98.37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1.46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8.10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6.45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104.81</a:t>
                      </a:r>
                    </a:p>
                  </a:txBody>
                  <a:tcPr marL="7352" marR="7352" marT="735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0.68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9.05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6.25</a:t>
                      </a:r>
                    </a:p>
                  </a:txBody>
                  <a:tcPr marL="7352" marR="7352" marT="73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794585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40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40176</TotalTime>
  <Words>1842</Words>
  <Application>Microsoft Office PowerPoint</Application>
  <PresentationFormat>A4 Paper (210x297 mm)</PresentationFormat>
  <Paragraphs>389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Chanida Inpa</dc:creator>
  <cp:lastModifiedBy>Wandee  Kantavong</cp:lastModifiedBy>
  <cp:revision>2702</cp:revision>
  <cp:lastPrinted>2018-09-29T06:24:48Z</cp:lastPrinted>
  <dcterms:created xsi:type="dcterms:W3CDTF">2013-10-16T01:35:01Z</dcterms:created>
  <dcterms:modified xsi:type="dcterms:W3CDTF">2018-10-01T01:55:36Z</dcterms:modified>
</cp:coreProperties>
</file>