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477" r:id="rId2"/>
    <p:sldId id="11436" r:id="rId3"/>
    <p:sldId id="11414" r:id="rId4"/>
    <p:sldId id="11415" r:id="rId5"/>
    <p:sldId id="11416" r:id="rId6"/>
    <p:sldId id="11417" r:id="rId7"/>
    <p:sldId id="11437" r:id="rId8"/>
    <p:sldId id="11419" r:id="rId9"/>
    <p:sldId id="11420" r:id="rId10"/>
    <p:sldId id="11421" r:id="rId11"/>
    <p:sldId id="11422" r:id="rId12"/>
    <p:sldId id="2499" r:id="rId13"/>
    <p:sldId id="11424" r:id="rId14"/>
    <p:sldId id="11425" r:id="rId15"/>
    <p:sldId id="11435" r:id="rId16"/>
    <p:sldId id="11427" r:id="rId17"/>
    <p:sldId id="11428" r:id="rId18"/>
    <p:sldId id="11429" r:id="rId19"/>
    <p:sldId id="11430" r:id="rId20"/>
    <p:sldId id="11431" r:id="rId21"/>
    <p:sldId id="11432" r:id="rId22"/>
    <p:sldId id="11433" r:id="rId23"/>
    <p:sldId id="268" r:id="rId24"/>
    <p:sldId id="269" r:id="rId25"/>
    <p:sldId id="291" r:id="rId26"/>
    <p:sldId id="1896" r:id="rId27"/>
    <p:sldId id="1894" r:id="rId28"/>
    <p:sldId id="1895" r:id="rId29"/>
    <p:sldId id="11411" r:id="rId30"/>
    <p:sldId id="297" r:id="rId31"/>
    <p:sldId id="1924" r:id="rId32"/>
    <p:sldId id="11412" r:id="rId33"/>
    <p:sldId id="1935" r:id="rId34"/>
    <p:sldId id="1932" r:id="rId35"/>
    <p:sldId id="1933" r:id="rId36"/>
    <p:sldId id="287" r:id="rId37"/>
    <p:sldId id="1936" r:id="rId38"/>
    <p:sldId id="1923" r:id="rId39"/>
  </p:sldIdLst>
  <p:sldSz cx="12192000" cy="6858000"/>
  <p:notesSz cx="7104063" cy="10234613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Franklin Gothic Book" panose="020B0503020102020204" pitchFamily="34" charset="0"/>
      <p:regular r:id="rId47"/>
      <p:italic r:id="rId48"/>
    </p:embeddedFont>
    <p:embeddedFont>
      <p:font typeface="FreesiaUPC" panose="020B0604020202020204" pitchFamily="34" charset="-34"/>
      <p:regular r:id="rId49"/>
      <p:bold r:id="rId50"/>
      <p:italic r:id="rId51"/>
      <p:boldItalic r:id="rId52"/>
    </p:embeddedFont>
    <p:embeddedFont>
      <p:font typeface="Kanit" pitchFamily="2" charset="-34"/>
      <p:regular r:id="rId53"/>
      <p:bold r:id="rId54"/>
      <p:italic r:id="rId55"/>
      <p:boldItalic r:id="rId56"/>
    </p:embeddedFont>
    <p:embeddedFont>
      <p:font typeface="Kanit ExtraLight" pitchFamily="2" charset="-34"/>
      <p:regular r:id="rId57"/>
      <p:italic r:id="rId58"/>
    </p:embeddedFont>
    <p:embeddedFont>
      <p:font typeface="Kanit Light" pitchFamily="2" charset="-34"/>
      <p:regular r:id="rId59"/>
      <p:italic r:id="rId60"/>
    </p:embeddedFont>
    <p:embeddedFont>
      <p:font typeface="Kanit Medium" pitchFamily="2" charset="-34"/>
      <p:regular r:id="rId61"/>
      <p:italic r:id="rId62"/>
    </p:embeddedFont>
    <p:embeddedFont>
      <p:font typeface="Kanit SemiBold" pitchFamily="2" charset="-34"/>
      <p:bold r:id="rId63"/>
      <p:boldItalic r:id="rId64"/>
    </p:embeddedFont>
    <p:embeddedFont>
      <p:font typeface="TH SarabunPSK" panose="020B0500040200020003" pitchFamily="34" charset="-34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009BD2"/>
    <a:srgbClr val="CDE1F3"/>
    <a:srgbClr val="F5F5F5"/>
    <a:srgbClr val="D3EBF1"/>
    <a:srgbClr val="DFF1F5"/>
    <a:srgbClr val="F2F2F2"/>
    <a:srgbClr val="97D7F1"/>
    <a:srgbClr val="EEB8B8"/>
    <a:srgbClr val="F0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16" autoAdjust="0"/>
    <p:restoredTop sz="69731" autoAdjust="0"/>
  </p:normalViewPr>
  <p:slideViewPr>
    <p:cSldViewPr snapToGrid="0">
      <p:cViewPr varScale="1">
        <p:scale>
          <a:sx n="49" d="100"/>
          <a:sy n="49" d="100"/>
        </p:scale>
        <p:origin x="48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954" y="-5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yo\&#3626;&#3656;&#3591;&#3629;&#3629;&#3585;%20&#3585;.&#3588;.%2064\&#3585;&#3619;&#3634;&#3615;%2010%20&#3629;&#3633;&#3609;&#3604;&#3633;&#3610;&#3626;&#3636;&#3609;&#3588;&#3657;&#363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yo\&#3626;&#3656;&#3591;&#3629;&#3629;&#3585;%20&#3626;.&#3588;.%2064\&#3585;&#3619;&#3634;&#3615;%2010%20&#3629;&#3633;&#3609;&#3604;&#3633;&#3610;&#3626;&#3636;&#3609;&#3588;&#3657;&#363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r>
              <a:rPr lang="th-TH" dirty="0"/>
              <a:t>การส่งออกสินค้าของไทย ปี 2562 - 2564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Kanit" pitchFamily="2" charset="-34"/>
              <a:ea typeface="+mn-ea"/>
              <a:cs typeface="Kanit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5618102542791745"/>
          <c:y val="0.11769403830540634"/>
          <c:w val="0.66291427985800877"/>
          <c:h val="0.73565618147197231"/>
        </c:manualLayout>
      </c:layout>
      <c:lineChart>
        <c:grouping val="standard"/>
        <c:varyColors val="0"/>
        <c:ser>
          <c:idx val="0"/>
          <c:order val="0"/>
          <c:tx>
            <c:strRef>
              <c:f>'[กราฟ 10 อันดับสินค้า.xlsx]Sheet3'!$E$1</c:f>
              <c:strCache>
                <c:ptCount val="1"/>
                <c:pt idx="0">
                  <c:v>ปี 2562</c:v>
                </c:pt>
              </c:strCache>
            </c:strRef>
          </c:tx>
          <c:spPr>
            <a:ln w="222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'[กราฟ 10 อันดับสินค้า.xlsx]Sheet3'!$A$2:$A$13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'[กราฟ 10 อันดับสินค้า.xlsx]Sheet3'!$E$2:$E$13</c:f>
              <c:numCache>
                <c:formatCode>0.00</c:formatCode>
                <c:ptCount val="12"/>
                <c:pt idx="0">
                  <c:v>18990.599999999999</c:v>
                </c:pt>
                <c:pt idx="1">
                  <c:v>21612.21</c:v>
                </c:pt>
                <c:pt idx="2">
                  <c:v>21507.62</c:v>
                </c:pt>
                <c:pt idx="3">
                  <c:v>18554.259999999998</c:v>
                </c:pt>
                <c:pt idx="4">
                  <c:v>21005.439999999999</c:v>
                </c:pt>
                <c:pt idx="5">
                  <c:v>21403.37</c:v>
                </c:pt>
                <c:pt idx="6">
                  <c:v>21233.72</c:v>
                </c:pt>
                <c:pt idx="7">
                  <c:v>21954.75</c:v>
                </c:pt>
                <c:pt idx="8">
                  <c:v>20408.54</c:v>
                </c:pt>
                <c:pt idx="9">
                  <c:v>20770.32</c:v>
                </c:pt>
                <c:pt idx="10">
                  <c:v>19648.97</c:v>
                </c:pt>
                <c:pt idx="11">
                  <c:v>19179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B4C-41B4-A94B-BB63530B52B6}"/>
            </c:ext>
          </c:extLst>
        </c:ser>
        <c:ser>
          <c:idx val="1"/>
          <c:order val="1"/>
          <c:tx>
            <c:strRef>
              <c:f>'[กราฟ 10 อันดับสินค้า.xlsx]Sheet3'!$F$1</c:f>
              <c:strCache>
                <c:ptCount val="1"/>
                <c:pt idx="0">
                  <c:v>ปี 2563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'[กราฟ 10 อันดับสินค้า.xlsx]Sheet3'!$A$2:$A$13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'[กราฟ 10 อันดับสินค้า.xlsx]Sheet3'!$F$2:$F$13</c:f>
              <c:numCache>
                <c:formatCode>0.00</c:formatCode>
                <c:ptCount val="12"/>
                <c:pt idx="0">
                  <c:v>19673.36</c:v>
                </c:pt>
                <c:pt idx="1">
                  <c:v>20789.88</c:v>
                </c:pt>
                <c:pt idx="2">
                  <c:v>22362.29</c:v>
                </c:pt>
                <c:pt idx="3">
                  <c:v>18952.650000000001</c:v>
                </c:pt>
                <c:pt idx="4">
                  <c:v>16284.76</c:v>
                </c:pt>
                <c:pt idx="5">
                  <c:v>16479.02</c:v>
                </c:pt>
                <c:pt idx="6">
                  <c:v>18834.099999999999</c:v>
                </c:pt>
                <c:pt idx="7">
                  <c:v>20174.93</c:v>
                </c:pt>
                <c:pt idx="8">
                  <c:v>19670.88</c:v>
                </c:pt>
                <c:pt idx="9">
                  <c:v>19376.849999999999</c:v>
                </c:pt>
                <c:pt idx="10">
                  <c:v>18959.810000000001</c:v>
                </c:pt>
                <c:pt idx="11">
                  <c:v>20075.580000000002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B4C-41B4-A94B-BB63530B52B6}"/>
            </c:ext>
          </c:extLst>
        </c:ser>
        <c:ser>
          <c:idx val="2"/>
          <c:order val="2"/>
          <c:tx>
            <c:strRef>
              <c:f>'[กราฟ 10 อันดับสินค้า.xlsx]Sheet3'!$G$1</c:f>
              <c:strCache>
                <c:ptCount val="1"/>
                <c:pt idx="0">
                  <c:v>เฉลี่ยย้อนหลัง 5 ปี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'[กราฟ 10 อันดับสินค้า.xlsx]Sheet3'!$A$2:$A$13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'[กราฟ 10 อันดับสินค้า.xlsx]Sheet3'!$G$2:$G$13</c:f>
              <c:numCache>
                <c:formatCode>0.00</c:formatCode>
                <c:ptCount val="12"/>
                <c:pt idx="0">
                  <c:v>18326.330000000002</c:v>
                </c:pt>
                <c:pt idx="1">
                  <c:v>20055.400000000001</c:v>
                </c:pt>
                <c:pt idx="2">
                  <c:v>21317.085999999999</c:v>
                </c:pt>
                <c:pt idx="3">
                  <c:v>17812.04</c:v>
                </c:pt>
                <c:pt idx="4">
                  <c:v>19473.019999999997</c:v>
                </c:pt>
                <c:pt idx="5">
                  <c:v>19609.076000000001</c:v>
                </c:pt>
                <c:pt idx="6">
                  <c:v>19265.75</c:v>
                </c:pt>
                <c:pt idx="7">
                  <c:v>21013.802000000003</c:v>
                </c:pt>
                <c:pt idx="8">
                  <c:v>20424.302000000003</c:v>
                </c:pt>
                <c:pt idx="9">
                  <c:v>19932.804000000004</c:v>
                </c:pt>
                <c:pt idx="10">
                  <c:v>20036.71</c:v>
                </c:pt>
                <c:pt idx="11">
                  <c:v>19310.094000000001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B4C-41B4-A94B-BB63530B52B6}"/>
            </c:ext>
          </c:extLst>
        </c:ser>
        <c:ser>
          <c:idx val="3"/>
          <c:order val="3"/>
          <c:tx>
            <c:strRef>
              <c:f>'[กราฟ 10 อันดับสินค้า.xlsx]Sheet3'!$H$1</c:f>
              <c:strCache>
                <c:ptCount val="1"/>
                <c:pt idx="0">
                  <c:v>ปี 2564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9525" cap="rnd">
                <a:solidFill>
                  <a:schemeClr val="tx1"/>
                </a:solidFill>
              </a:ln>
              <a:effectLst/>
            </c:spPr>
          </c:marker>
          <c:cat>
            <c:strRef>
              <c:f>'[กราฟ 10 อันดับสินค้า.xlsx]Sheet3'!$A$2:$A$13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'[กราฟ 10 อันดับสินค้า.xlsx]Sheet3'!$H$2:$H$13</c:f>
              <c:numCache>
                <c:formatCode>0.00</c:formatCode>
                <c:ptCount val="12"/>
                <c:pt idx="0">
                  <c:v>19706.57</c:v>
                </c:pt>
                <c:pt idx="1">
                  <c:v>20219.009999999998</c:v>
                </c:pt>
                <c:pt idx="2">
                  <c:v>24222.45</c:v>
                </c:pt>
                <c:pt idx="3">
                  <c:v>21429.27</c:v>
                </c:pt>
                <c:pt idx="4">
                  <c:v>23057.91</c:v>
                </c:pt>
                <c:pt idx="5">
                  <c:v>23699.43</c:v>
                </c:pt>
                <c:pt idx="6">
                  <c:v>22650.83</c:v>
                </c:pt>
                <c:pt idx="7">
                  <c:v>21976.23</c:v>
                </c:pt>
                <c:pt idx="8">
                  <c:v>23035.99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5B4C-41B4-A94B-BB63530B5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0995976"/>
        <c:axId val="570999584"/>
      </c:lineChart>
      <c:catAx>
        <c:axId val="570995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th-TH"/>
          </a:p>
        </c:txPr>
        <c:crossAx val="570999584"/>
        <c:crosses val="autoZero"/>
        <c:auto val="1"/>
        <c:lblAlgn val="ctr"/>
        <c:lblOffset val="100"/>
        <c:noMultiLvlLbl val="0"/>
      </c:catAx>
      <c:valAx>
        <c:axId val="570999584"/>
        <c:scaling>
          <c:orientation val="minMax"/>
          <c:max val="24500"/>
          <c:min val="1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anit" pitchFamily="2" charset="-34"/>
                    <a:ea typeface="+mn-ea"/>
                    <a:cs typeface="Kanit" pitchFamily="2" charset="-34"/>
                  </a:defRPr>
                </a:pPr>
                <a:r>
                  <a:rPr lang="th-TH" dirty="0"/>
                  <a:t>มูลค่า </a:t>
                </a:r>
                <a:r>
                  <a:rPr lang="en-US" dirty="0"/>
                  <a:t>: </a:t>
                </a:r>
                <a:r>
                  <a:rPr lang="th-TH" dirty="0"/>
                  <a:t>ล้านดอลลาร์สหรัฐ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anit" pitchFamily="2" charset="-34"/>
                  <a:ea typeface="+mn-ea"/>
                  <a:cs typeface="Kanit" pitchFamily="2" charset="-34"/>
                </a:defRPr>
              </a:pPr>
              <a:endParaRPr lang="th-TH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th-TH"/>
          </a:p>
        </c:txPr>
        <c:crossAx val="57099597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Kanit" pitchFamily="2" charset="-34"/>
              <a:ea typeface="+mn-ea"/>
              <a:cs typeface="Kanit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Kanit" pitchFamily="2" charset="-34"/>
          <a:cs typeface="Kanit" pitchFamily="2" charset="-34"/>
        </a:defRPr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rgbClr val="0070C0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r>
              <a:rPr lang="th-TH" sz="1100" b="1" baseline="0" dirty="0">
                <a:solidFill>
                  <a:srgbClr val="0070C0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อัตราขยายตัวของสินค้านำเข้าสำคัญ 10 อันดับแรก – กันยายน 2564</a:t>
            </a:r>
            <a:endParaRPr lang="en-US" sz="1100" b="1" dirty="0">
              <a:solidFill>
                <a:srgbClr val="0070C0"/>
              </a:solidFill>
              <a:latin typeface="Kanit Light" panose="00000400000000000000" pitchFamily="2" charset="-34"/>
              <a:cs typeface="Kanit Light" panose="00000400000000000000" pitchFamily="2" charset="-34"/>
            </a:endParaRPr>
          </a:p>
        </c:rich>
      </c:tx>
      <c:layout>
        <c:manualLayout>
          <c:xMode val="edge"/>
          <c:yMode val="edge"/>
          <c:x val="8.8049557545113108E-2"/>
          <c:y val="4.27961264992547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rgbClr val="0070C0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34493986745633792"/>
          <c:y val="0.13767965172863811"/>
          <c:w val="0.59281262976220972"/>
          <c:h val="0.683069665892728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ม.ค. - ก.ย. 64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7862117906255575E-3"/>
                  <c:y val="1.26419020322272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5B-4AFC-98E8-3641DE2A9F89}"/>
                </c:ext>
              </c:extLst>
            </c:dLbl>
            <c:dLbl>
              <c:idx val="2"/>
              <c:layout>
                <c:manualLayout>
                  <c:x val="-7.7324577728655405E-3"/>
                  <c:y val="3.24985662397238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5B-4AFC-98E8-3641DE2A9F89}"/>
                </c:ext>
              </c:extLst>
            </c:dLbl>
            <c:dLbl>
              <c:idx val="3"/>
              <c:layout>
                <c:manualLayout>
                  <c:x val="-5.1549718485769643E-3"/>
                  <c:y val="7.94586062038271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5B-4AFC-98E8-3641DE2A9F89}"/>
                </c:ext>
              </c:extLst>
            </c:dLbl>
            <c:dLbl>
              <c:idx val="4"/>
              <c:layout>
                <c:manualLayout>
                  <c:x val="-5.1549718485769166E-3"/>
                  <c:y val="7.46368824153878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5B-4AFC-98E8-3641DE2A9F89}"/>
                </c:ext>
              </c:extLst>
            </c:dLbl>
            <c:dLbl>
              <c:idx val="5"/>
              <c:layout>
                <c:manualLayout>
                  <c:x val="-8.774620250984787E-17"/>
                  <c:y val="1.26419020322272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5B-4AFC-98E8-3641DE2A9F89}"/>
                </c:ext>
              </c:extLst>
            </c:dLbl>
            <c:dLbl>
              <c:idx val="6"/>
              <c:layout>
                <c:manualLayout>
                  <c:x val="0"/>
                  <c:y val="1.26419020322272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5B-4AFC-98E8-3641DE2A9F89}"/>
                </c:ext>
              </c:extLst>
            </c:dLbl>
            <c:dLbl>
              <c:idx val="7"/>
              <c:layout>
                <c:manualLayout>
                  <c:x val="-5.1549718485769643E-3"/>
                  <c:y val="3.24985662397242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5B-4AFC-98E8-3641DE2A9F89}"/>
                </c:ext>
              </c:extLst>
            </c:dLbl>
            <c:dLbl>
              <c:idx val="8"/>
              <c:layout>
                <c:manualLayout>
                  <c:x val="-8.774620250984787E-17"/>
                  <c:y val="8.42793468815144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5B-4AFC-98E8-3641DE2A9F89}"/>
                </c:ext>
              </c:extLst>
            </c:dLbl>
            <c:dLbl>
              <c:idx val="9"/>
              <c:layout>
                <c:manualLayout>
                  <c:x val="0"/>
                  <c:y val="7.46368824153878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5B-4AFC-98E8-3641DE2A9F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B050"/>
                    </a:solidFill>
                    <a:latin typeface="Kanit" pitchFamily="2" charset="-34"/>
                    <a:ea typeface="+mn-ea"/>
                    <a:cs typeface="Kanit" pitchFamily="2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เครื่องคอมพิวเตอร์ อุปกรณ์และส่วนประกอบ</c:v>
                </c:pt>
                <c:pt idx="1">
                  <c:v>ส่วนประกอบและอุปกรณ์ยานยนต์</c:v>
                </c:pt>
                <c:pt idx="2">
                  <c:v>เครื่องเพชรพลอย อัญมณี เงินแท่ง และทองคำ</c:v>
                </c:pt>
                <c:pt idx="3">
                  <c:v>สินแร่โลหะอื่นๆ เศษโลหะและผลิตภัณฑ์</c:v>
                </c:pt>
                <c:pt idx="4">
                  <c:v>เหล็ก เหล็กกล้า และผลิตภัณฑ์</c:v>
                </c:pt>
                <c:pt idx="5">
                  <c:v>แผงวงจรไฟฟ้า</c:v>
                </c:pt>
                <c:pt idx="6">
                  <c:v>เครื่องจักรไฟฟ้าและส่วนประกอบ</c:v>
                </c:pt>
                <c:pt idx="7">
                  <c:v>เคมีภัณฑ์</c:v>
                </c:pt>
                <c:pt idx="8">
                  <c:v>เครื่องจักรกลและส่วนประกอบ</c:v>
                </c:pt>
                <c:pt idx="9">
                  <c:v>น้ำมันดิบ</c:v>
                </c:pt>
              </c:strCache>
            </c:strRef>
          </c:cat>
          <c:val>
            <c:numRef>
              <c:f>Sheet1!$B$2:$B$11</c:f>
              <c:numCache>
                <c:formatCode>_(* #,##0.0_);_(* \(#,##0.0\);_(* "-"??_);_(@_)</c:formatCode>
                <c:ptCount val="10"/>
                <c:pt idx="0">
                  <c:v>17.829999999999998</c:v>
                </c:pt>
                <c:pt idx="1">
                  <c:v>35.74</c:v>
                </c:pt>
                <c:pt idx="2">
                  <c:v>96.27</c:v>
                </c:pt>
                <c:pt idx="3">
                  <c:v>52.8</c:v>
                </c:pt>
                <c:pt idx="4">
                  <c:v>63.72</c:v>
                </c:pt>
                <c:pt idx="5">
                  <c:v>23.29</c:v>
                </c:pt>
                <c:pt idx="6">
                  <c:v>17.61</c:v>
                </c:pt>
                <c:pt idx="7">
                  <c:v>45.23</c:v>
                </c:pt>
                <c:pt idx="8">
                  <c:v>19.48</c:v>
                </c:pt>
                <c:pt idx="9">
                  <c:v>45.13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5B-4AFC-98E8-3641DE2A9F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ก.ย. 64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9411805534978994E-3"/>
                  <c:y val="-7.94586062038297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5B-4AFC-98E8-3641DE2A9F89}"/>
                </c:ext>
              </c:extLst>
            </c:dLbl>
            <c:dLbl>
              <c:idx val="2"/>
              <c:layout>
                <c:manualLayout>
                  <c:x val="-7.7324577728655405E-3"/>
                  <c:y val="-4.69600399641041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5B-4AFC-98E8-3641DE2A9F89}"/>
                </c:ext>
              </c:extLst>
            </c:dLbl>
            <c:dLbl>
              <c:idx val="5"/>
              <c:layout>
                <c:manualLayout>
                  <c:x val="-7.17931768593820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5B-4AFC-98E8-3641DE2A9F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B050"/>
                    </a:solidFill>
                    <a:latin typeface="Kanit" pitchFamily="2" charset="-34"/>
                    <a:ea typeface="+mn-ea"/>
                    <a:cs typeface="Kanit" pitchFamily="2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เครื่องคอมพิวเตอร์ อุปกรณ์และส่วนประกอบ</c:v>
                </c:pt>
                <c:pt idx="1">
                  <c:v>ส่วนประกอบและอุปกรณ์ยานยนต์</c:v>
                </c:pt>
                <c:pt idx="2">
                  <c:v>เครื่องเพชรพลอย อัญมณี เงินแท่ง และทองคำ</c:v>
                </c:pt>
                <c:pt idx="3">
                  <c:v>สินแร่โลหะอื่นๆ เศษโลหะและผลิตภัณฑ์</c:v>
                </c:pt>
                <c:pt idx="4">
                  <c:v>เหล็ก เหล็กกล้า และผลิตภัณฑ์</c:v>
                </c:pt>
                <c:pt idx="5">
                  <c:v>แผงวงจรไฟฟ้า</c:v>
                </c:pt>
                <c:pt idx="6">
                  <c:v>เครื่องจักรไฟฟ้าและส่วนประกอบ</c:v>
                </c:pt>
                <c:pt idx="7">
                  <c:v>เคมีภัณฑ์</c:v>
                </c:pt>
                <c:pt idx="8">
                  <c:v>เครื่องจักรกลและส่วนประกอบ</c:v>
                </c:pt>
                <c:pt idx="9">
                  <c:v>น้ำมันดิบ</c:v>
                </c:pt>
              </c:strCache>
            </c:strRef>
          </c:cat>
          <c:val>
            <c:numRef>
              <c:f>Sheet1!$C$2:$C$11</c:f>
              <c:numCache>
                <c:formatCode>_(* #,##0.0_);_(* \(#,##0.0\);_(* "-"??_);_(@_)</c:formatCode>
                <c:ptCount val="10"/>
                <c:pt idx="0">
                  <c:v>18.53</c:v>
                </c:pt>
                <c:pt idx="1">
                  <c:v>20.04</c:v>
                </c:pt>
                <c:pt idx="2">
                  <c:v>50.83</c:v>
                </c:pt>
                <c:pt idx="3">
                  <c:v>65</c:v>
                </c:pt>
                <c:pt idx="4">
                  <c:v>85.67</c:v>
                </c:pt>
                <c:pt idx="5">
                  <c:v>36.03</c:v>
                </c:pt>
                <c:pt idx="6">
                  <c:v>10.98</c:v>
                </c:pt>
                <c:pt idx="7">
                  <c:v>46.86</c:v>
                </c:pt>
                <c:pt idx="8">
                  <c:v>14.31</c:v>
                </c:pt>
                <c:pt idx="9">
                  <c:v>48.44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95B-4AFC-98E8-3641DE2A9F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9"/>
        <c:axId val="139132928"/>
        <c:axId val="139134464"/>
      </c:barChart>
      <c:catAx>
        <c:axId val="139132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th-TH"/>
          </a:p>
        </c:txPr>
        <c:crossAx val="139134464"/>
        <c:crosses val="autoZero"/>
        <c:auto val="1"/>
        <c:lblAlgn val="ctr"/>
        <c:lblOffset val="100"/>
        <c:noMultiLvlLbl val="0"/>
      </c:catAx>
      <c:valAx>
        <c:axId val="13913446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Kanit Light" panose="00000400000000000000" pitchFamily="2" charset="-34"/>
                    <a:ea typeface="+mn-ea"/>
                    <a:cs typeface="Kanit Light" panose="00000400000000000000" pitchFamily="2" charset="-34"/>
                  </a:defRPr>
                </a:pPr>
                <a:r>
                  <a:rPr lang="th-TH" sz="800" b="1" dirty="0">
                    <a:solidFill>
                      <a:schemeClr val="tx1"/>
                    </a:solidFill>
                    <a:latin typeface="Kanit Light" panose="00000400000000000000" pitchFamily="2" charset="-34"/>
                    <a:cs typeface="Kanit Light" panose="00000400000000000000" pitchFamily="2" charset="-34"/>
                  </a:rPr>
                  <a:t>ร้อยละ</a:t>
                </a:r>
                <a:endParaRPr lang="en-US" sz="800" b="1" dirty="0">
                  <a:solidFill>
                    <a:schemeClr val="tx1"/>
                  </a:solidFill>
                  <a:latin typeface="Kanit Light" panose="00000400000000000000" pitchFamily="2" charset="-34"/>
                  <a:cs typeface="Kanit Light" panose="00000400000000000000" pitchFamily="2" charset="-34"/>
                </a:endParaRPr>
              </a:p>
            </c:rich>
          </c:tx>
          <c:layout>
            <c:manualLayout>
              <c:xMode val="edge"/>
              <c:yMode val="edge"/>
              <c:x val="0.90736813681833461"/>
              <c:y val="0.89616157894887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defRPr>
              </a:pPr>
              <a:endParaRPr lang="th-TH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Kanit Medium" pitchFamily="2" charset="-34"/>
                <a:ea typeface="+mn-ea"/>
                <a:cs typeface="Kanit Medium" pitchFamily="2" charset="-34"/>
              </a:defRPr>
            </a:pPr>
            <a:endParaRPr lang="th-TH"/>
          </a:p>
        </c:txPr>
        <c:crossAx val="13913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41967573827216"/>
          <c:y val="0.89820530504887808"/>
          <c:w val="0.63966281775126066"/>
          <c:h val="0.10179485146096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800" b="1" i="0" u="none" strike="noStrike" kern="120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r>
              <a:rPr lang="th-TH" sz="1400" dirty="0">
                <a:latin typeface="Kanit Light" panose="00000400000000000000" pitchFamily="2" charset="-34"/>
                <a:cs typeface="Kanit Light" panose="00000400000000000000" pitchFamily="2" charset="-34"/>
              </a:rPr>
              <a:t>ดัชนี </a:t>
            </a:r>
            <a:r>
              <a:rPr lang="en-US" sz="1400" dirty="0">
                <a:latin typeface="Kanit Light" panose="00000400000000000000" pitchFamily="2" charset="-34"/>
                <a:cs typeface="Kanit Light" panose="00000400000000000000" pitchFamily="2" charset="-34"/>
              </a:rPr>
              <a:t>PMI </a:t>
            </a:r>
            <a:r>
              <a:rPr lang="th-TH" sz="1400" dirty="0">
                <a:latin typeface="Kanit Light" panose="00000400000000000000" pitchFamily="2" charset="-34"/>
                <a:cs typeface="Kanit Light" panose="00000400000000000000" pitchFamily="2" charset="-34"/>
              </a:rPr>
              <a:t>ภาคการผลิตของโลก</a:t>
            </a:r>
            <a:endParaRPr lang="en-US" sz="1400" dirty="0">
              <a:latin typeface="Kanit Light" panose="00000400000000000000" pitchFamily="2" charset="-34"/>
              <a:cs typeface="Kanit Light" panose="00000400000000000000" pitchFamily="2" charset="-34"/>
            </a:endParaRPr>
          </a:p>
        </c:rich>
      </c:tx>
      <c:layout>
        <c:manualLayout>
          <c:xMode val="edge"/>
          <c:yMode val="edge"/>
          <c:x val="0.31533585912953832"/>
          <c:y val="4.4004096219703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7.7552830028799202E-2"/>
          <c:y val="0.2404402192389655"/>
          <c:w val="0.90417566720089193"/>
          <c:h val="0.5821959551903415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โลก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Kanit Light" panose="00000400000000000000" pitchFamily="2" charset="-34"/>
                    <a:ea typeface="+mn-ea"/>
                    <a:cs typeface="Kanit Light" panose="00000400000000000000" pitchFamily="2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53.6</c:v>
                </c:pt>
                <c:pt idx="1">
                  <c:v>53.9</c:v>
                </c:pt>
                <c:pt idx="2" formatCode="0.0">
                  <c:v>55</c:v>
                </c:pt>
                <c:pt idx="3">
                  <c:v>55.9</c:v>
                </c:pt>
                <c:pt idx="4" formatCode="0.0">
                  <c:v>56</c:v>
                </c:pt>
                <c:pt idx="5">
                  <c:v>55.5</c:v>
                </c:pt>
                <c:pt idx="6">
                  <c:v>55.4</c:v>
                </c:pt>
                <c:pt idx="7">
                  <c:v>54.1</c:v>
                </c:pt>
                <c:pt idx="8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74-4233-B000-E028336876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3782016"/>
        <c:axId val="73783552"/>
      </c:lineChart>
      <c:catAx>
        <c:axId val="7378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73783552"/>
        <c:crosses val="autoZero"/>
        <c:auto val="1"/>
        <c:lblAlgn val="ctr"/>
        <c:lblOffset val="100"/>
        <c:noMultiLvlLbl val="0"/>
      </c:catAx>
      <c:valAx>
        <c:axId val="73783552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7378201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r>
              <a:rPr lang="th-TH" sz="1400" dirty="0">
                <a:latin typeface="Kanit Light" panose="00000400000000000000" pitchFamily="2" charset="-34"/>
                <a:cs typeface="Kanit Light" panose="00000400000000000000" pitchFamily="2" charset="-34"/>
              </a:rPr>
              <a:t>ดัชนีย่อยคำสั่งซื้อใหม่ของสินค้าส่งออก</a:t>
            </a:r>
            <a:r>
              <a:rPr lang="en-US" sz="1400" dirty="0">
                <a:latin typeface="Kanit Light" panose="00000400000000000000" pitchFamily="2" charset="-34"/>
                <a:cs typeface="Kanit Light" panose="00000400000000000000" pitchFamily="2" charset="-34"/>
              </a:rPr>
              <a:t> (New Export Order)</a:t>
            </a:r>
          </a:p>
        </c:rich>
      </c:tx>
      <c:layout>
        <c:manualLayout>
          <c:xMode val="edge"/>
          <c:yMode val="edge"/>
          <c:x val="0.14857434854736939"/>
          <c:y val="4.926947984643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7.7552830028799202E-2"/>
          <c:y val="0.25623637011915523"/>
          <c:w val="0.90417566720089193"/>
          <c:h val="0.56639980431015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โลก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Kanit Light" panose="00000400000000000000" pitchFamily="2" charset="-34"/>
                    <a:ea typeface="+mn-ea"/>
                    <a:cs typeface="Kanit Light" panose="00000400000000000000" pitchFamily="2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50.2</c:v>
                </c:pt>
                <c:pt idx="1">
                  <c:v>51.1</c:v>
                </c:pt>
                <c:pt idx="2" formatCode="0.0">
                  <c:v>53.5</c:v>
                </c:pt>
                <c:pt idx="3">
                  <c:v>54.7</c:v>
                </c:pt>
                <c:pt idx="4" formatCode="0.0">
                  <c:v>54.9</c:v>
                </c:pt>
                <c:pt idx="5">
                  <c:v>53.2</c:v>
                </c:pt>
                <c:pt idx="6">
                  <c:v>52.7</c:v>
                </c:pt>
                <c:pt idx="7" formatCode="0.0">
                  <c:v>51</c:v>
                </c:pt>
                <c:pt idx="8" formatCode="0.0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15-4D09-AC95-787B46D13DF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3782016"/>
        <c:axId val="73783552"/>
      </c:lineChart>
      <c:catAx>
        <c:axId val="7378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73783552"/>
        <c:crosses val="autoZero"/>
        <c:auto val="1"/>
        <c:lblAlgn val="ctr"/>
        <c:lblOffset val="100"/>
        <c:noMultiLvlLbl val="0"/>
      </c:catAx>
      <c:valAx>
        <c:axId val="73783552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7378201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r>
              <a:rPr lang="th-TH" sz="1400">
                <a:latin typeface="Kanit Light" panose="00000400000000000000" pitchFamily="2" charset="-34"/>
                <a:cs typeface="Kanit Light" panose="00000400000000000000" pitchFamily="2" charset="-34"/>
              </a:rPr>
              <a:t>อัตราแลกเปลี่ยน และดัชนีค่าเงินบาท</a:t>
            </a:r>
            <a:endParaRPr lang="en-US" sz="1400">
              <a:latin typeface="Kanit Light" panose="00000400000000000000" pitchFamily="2" charset="-34"/>
              <a:cs typeface="Kanit Light" panose="00000400000000000000" pitchFamily="2" charset="-34"/>
            </a:endParaRPr>
          </a:p>
        </c:rich>
      </c:tx>
      <c:layout>
        <c:manualLayout>
          <c:xMode val="edge"/>
          <c:yMode val="edge"/>
          <c:x val="0.30455179921490483"/>
          <c:y val="2.7307100598713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6.2870717610210847E-2"/>
          <c:y val="0.19488167460615241"/>
          <c:w val="0.86363164182684549"/>
          <c:h val="0.602214383674797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THB: USD (แกนซ้าย)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30.006</c:v>
                </c:pt>
                <c:pt idx="1">
                  <c:v>29.985700000000001</c:v>
                </c:pt>
                <c:pt idx="2">
                  <c:v>30.789400000000001</c:v>
                </c:pt>
                <c:pt idx="3">
                  <c:v>31.340599999999998</c:v>
                </c:pt>
                <c:pt idx="4">
                  <c:v>31.299299999999999</c:v>
                </c:pt>
                <c:pt idx="5">
                  <c:v>31.438300000000002</c:v>
                </c:pt>
                <c:pt idx="6">
                  <c:v>32.610900000000001</c:v>
                </c:pt>
                <c:pt idx="7">
                  <c:v>33.119</c:v>
                </c:pt>
                <c:pt idx="8">
                  <c:v>33.036799999999999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DE-481D-AA31-770D5E9EE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5884624"/>
        <c:axId val="905877080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ดัชนีค่าเงินบาท (แกนขวา)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123.03</c:v>
                </c:pt>
                <c:pt idx="1">
                  <c:v>123.48</c:v>
                </c:pt>
                <c:pt idx="2">
                  <c:v>121.86</c:v>
                </c:pt>
                <c:pt idx="3">
                  <c:v>119.75</c:v>
                </c:pt>
                <c:pt idx="4">
                  <c:v>119.17</c:v>
                </c:pt>
                <c:pt idx="5">
                  <c:v>118.91</c:v>
                </c:pt>
                <c:pt idx="6">
                  <c:v>115.8</c:v>
                </c:pt>
                <c:pt idx="7">
                  <c:v>114.27</c:v>
                </c:pt>
                <c:pt idx="8">
                  <c:v>114.35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DE-481D-AA31-770D5E9EE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6580680"/>
        <c:axId val="746579368"/>
      </c:lineChart>
      <c:catAx>
        <c:axId val="90588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905877080"/>
        <c:crosses val="autoZero"/>
        <c:auto val="1"/>
        <c:lblAlgn val="ctr"/>
        <c:lblOffset val="100"/>
        <c:noMultiLvlLbl val="0"/>
      </c:catAx>
      <c:valAx>
        <c:axId val="905877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905884624"/>
        <c:crosses val="autoZero"/>
        <c:crossBetween val="between"/>
      </c:valAx>
      <c:valAx>
        <c:axId val="7465793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46580680"/>
        <c:crosses val="max"/>
        <c:crossBetween val="between"/>
      </c:valAx>
      <c:catAx>
        <c:axId val="746580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6579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74234393811494"/>
          <c:y val="0.90186430091134762"/>
          <c:w val="0.5125765606188506"/>
          <c:h val="9.813569908865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ysClr val="windowText" lastClr="000000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pPr>
            <a:r>
              <a:rPr lang="th-TH"/>
              <a:t>ราคาน้ำมันดิบดูไบ ปี 2563 -2564 (ก.ย.)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ysClr val="windowText" lastClr="000000"/>
              </a:solidFill>
              <a:latin typeface="Kanit" panose="00000500000000000000" pitchFamily="2" charset="-34"/>
              <a:ea typeface="+mn-ea"/>
              <a:cs typeface="Kanit" panose="00000500000000000000" pitchFamily="2" charset="-34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'[ราคาน้ำมันดิบ ปี 2564-1.xlsx]Sheet1'!$A$1:$A$21</c:f>
              <c:numCache>
                <c:formatCode>mmm\-yy</c:formatCode>
                <c:ptCount val="21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</c:numCache>
            </c:numRef>
          </c:cat>
          <c:val>
            <c:numRef>
              <c:f>'[ราคาน้ำมันดิบ ปี 2564-1.xlsx]Sheet1'!$B$1:$B$21</c:f>
              <c:numCache>
                <c:formatCode>0.00</c:formatCode>
                <c:ptCount val="21"/>
                <c:pt idx="0">
                  <c:v>63.76</c:v>
                </c:pt>
                <c:pt idx="1">
                  <c:v>54.51</c:v>
                </c:pt>
                <c:pt idx="2">
                  <c:v>32.94</c:v>
                </c:pt>
                <c:pt idx="3">
                  <c:v>23.27</c:v>
                </c:pt>
                <c:pt idx="4">
                  <c:v>30.67</c:v>
                </c:pt>
                <c:pt idx="5">
                  <c:v>41.03</c:v>
                </c:pt>
                <c:pt idx="6">
                  <c:v>43.47</c:v>
                </c:pt>
                <c:pt idx="7">
                  <c:v>44.13</c:v>
                </c:pt>
                <c:pt idx="8">
                  <c:v>41.55</c:v>
                </c:pt>
                <c:pt idx="9">
                  <c:v>40.81</c:v>
                </c:pt>
                <c:pt idx="10">
                  <c:v>43.54</c:v>
                </c:pt>
                <c:pt idx="11">
                  <c:v>50.02</c:v>
                </c:pt>
                <c:pt idx="12">
                  <c:v>54.91</c:v>
                </c:pt>
                <c:pt idx="13">
                  <c:v>60.87</c:v>
                </c:pt>
                <c:pt idx="14">
                  <c:v>64.55</c:v>
                </c:pt>
                <c:pt idx="15">
                  <c:v>62.95</c:v>
                </c:pt>
                <c:pt idx="16">
                  <c:v>66.583333333333329</c:v>
                </c:pt>
                <c:pt idx="17">
                  <c:v>71.72</c:v>
                </c:pt>
                <c:pt idx="18">
                  <c:v>73</c:v>
                </c:pt>
                <c:pt idx="19">
                  <c:v>69.739999999999995</c:v>
                </c:pt>
                <c:pt idx="20">
                  <c:v>72.760000000000005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C8-4BD5-9B99-4781F24AE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1870560"/>
        <c:axId val="731870888"/>
      </c:lineChart>
      <c:dateAx>
        <c:axId val="7318705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pPr>
            <a:endParaRPr lang="th-TH"/>
          </a:p>
        </c:txPr>
        <c:crossAx val="731870888"/>
        <c:crosses val="autoZero"/>
        <c:auto val="1"/>
        <c:lblOffset val="100"/>
        <c:baseTimeUnit val="months"/>
      </c:dateAx>
      <c:valAx>
        <c:axId val="73187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pPr>
            <a:endParaRPr lang="th-TH"/>
          </a:p>
        </c:txPr>
        <c:crossAx val="73187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Kanit" panose="00000500000000000000" pitchFamily="2" charset="-34"/>
          <a:cs typeface="Kanit" panose="00000500000000000000" pitchFamily="2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ม.ค.-ก.ย. ปี 64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nit" pitchFamily="2" charset="-34"/>
                    <a:ea typeface="+mn-ea"/>
                    <a:cs typeface="Kanit" pitchFamily="2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Sheet1!$B$2:$B$11</c:f>
              <c:strCache>
                <c:ptCount val="10"/>
                <c:pt idx="0">
                  <c:v>อัญมณีและเครื่องประดับ</c:v>
                </c:pt>
                <c:pt idx="1">
                  <c:v>ผลิตภัณฑ์ยาง</c:v>
                </c:pt>
                <c:pt idx="2">
                  <c:v>รถยนต์ อุปกรณ์และส่วนประกอบ</c:v>
                </c:pt>
                <c:pt idx="3">
                  <c:v>แผงวงจรไฟฟ้า</c:v>
                </c:pt>
                <c:pt idx="4">
                  <c:v>เครื่องคอมพิวเตอร์ อุปกรณ์และส่วนประกอบ</c:v>
                </c:pt>
                <c:pt idx="5">
                  <c:v>เครื่องจักรกลและส่วนประกอบของเครื่องจักรกล</c:v>
                </c:pt>
                <c:pt idx="6">
                  <c:v>เหล็ก เหล็กกล้าและผลิตภัณฑ์</c:v>
                </c:pt>
                <c:pt idx="7">
                  <c:v>เม็ดพลาสติก</c:v>
                </c:pt>
                <c:pt idx="8">
                  <c:v>เคมีภัณฑ์</c:v>
                </c:pt>
                <c:pt idx="9">
                  <c:v>น้ำมันสำเร็จรูป</c:v>
                </c:pt>
              </c:strCache>
            </c:strRef>
          </c:cat>
          <c:val>
            <c:numRef>
              <c:f>Sheet1!$C$2:$C$11</c:f>
              <c:numCache>
                <c:formatCode>0.0</c:formatCode>
                <c:ptCount val="10"/>
                <c:pt idx="0">
                  <c:v>-55.36</c:v>
                </c:pt>
                <c:pt idx="1">
                  <c:v>28.06</c:v>
                </c:pt>
                <c:pt idx="2">
                  <c:v>42.26</c:v>
                </c:pt>
                <c:pt idx="3">
                  <c:v>18.690000000000001</c:v>
                </c:pt>
                <c:pt idx="4">
                  <c:v>18.579999999999998</c:v>
                </c:pt>
                <c:pt idx="5">
                  <c:v>26.4</c:v>
                </c:pt>
                <c:pt idx="6">
                  <c:v>40.770000000000003</c:v>
                </c:pt>
                <c:pt idx="7">
                  <c:v>44.16</c:v>
                </c:pt>
                <c:pt idx="8">
                  <c:v>43.76</c:v>
                </c:pt>
                <c:pt idx="9">
                  <c:v>53.43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53-44C4-B6C8-9580A1393D6D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ก.ย. ปี 64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nit" pitchFamily="2" charset="-34"/>
                    <a:ea typeface="+mn-ea"/>
                    <a:cs typeface="Kanit" pitchFamily="2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Sheet1!$B$2:$B$11</c:f>
              <c:strCache>
                <c:ptCount val="10"/>
                <c:pt idx="0">
                  <c:v>อัญมณีและเครื่องประดับ</c:v>
                </c:pt>
                <c:pt idx="1">
                  <c:v>ผลิตภัณฑ์ยาง</c:v>
                </c:pt>
                <c:pt idx="2">
                  <c:v>รถยนต์ อุปกรณ์และส่วนประกอบ</c:v>
                </c:pt>
                <c:pt idx="3">
                  <c:v>แผงวงจรไฟฟ้า</c:v>
                </c:pt>
                <c:pt idx="4">
                  <c:v>เครื่องคอมพิวเตอร์ อุปกรณ์และส่วนประกอบ</c:v>
                </c:pt>
                <c:pt idx="5">
                  <c:v>เครื่องจักรกลและส่วนประกอบของเครื่องจักรกล</c:v>
                </c:pt>
                <c:pt idx="6">
                  <c:v>เหล็ก เหล็กกล้าและผลิตภัณฑ์</c:v>
                </c:pt>
                <c:pt idx="7">
                  <c:v>เม็ดพลาสติก</c:v>
                </c:pt>
                <c:pt idx="8">
                  <c:v>เคมีภัณฑ์</c:v>
                </c:pt>
                <c:pt idx="9">
                  <c:v>น้ำมันสำเร็จรูป</c:v>
                </c:pt>
              </c:strCache>
            </c:strRef>
          </c:cat>
          <c:val>
            <c:numRef>
              <c:f>Sheet1!$D$2:$D$11</c:f>
              <c:numCache>
                <c:formatCode>0.0</c:formatCode>
                <c:ptCount val="10"/>
                <c:pt idx="0">
                  <c:v>-16.59</c:v>
                </c:pt>
                <c:pt idx="1">
                  <c:v>2.6</c:v>
                </c:pt>
                <c:pt idx="2">
                  <c:v>4.88</c:v>
                </c:pt>
                <c:pt idx="3">
                  <c:v>16.25</c:v>
                </c:pt>
                <c:pt idx="4">
                  <c:v>22.57</c:v>
                </c:pt>
                <c:pt idx="5">
                  <c:v>32.840000000000003</c:v>
                </c:pt>
                <c:pt idx="6">
                  <c:v>38.71</c:v>
                </c:pt>
                <c:pt idx="7">
                  <c:v>40.33</c:v>
                </c:pt>
                <c:pt idx="8">
                  <c:v>55.76</c:v>
                </c:pt>
                <c:pt idx="9">
                  <c:v>114.44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53-44C4-B6C8-9580A1393D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2"/>
        <c:axId val="1056788767"/>
        <c:axId val="1056787103"/>
      </c:barChart>
      <c:catAx>
        <c:axId val="1056788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th-TH"/>
          </a:p>
        </c:txPr>
        <c:crossAx val="1056787103"/>
        <c:crosses val="autoZero"/>
        <c:auto val="1"/>
        <c:lblAlgn val="ctr"/>
        <c:lblOffset val="200"/>
        <c:tickMarkSkip val="1"/>
        <c:noMultiLvlLbl val="0"/>
      </c:catAx>
      <c:valAx>
        <c:axId val="1056787103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056788767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294943151815697"/>
          <c:y val="0.91927480307484177"/>
          <c:w val="0.29820442218892002"/>
          <c:h val="6.7150601584379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Kanit" pitchFamily="2" charset="-34"/>
              <a:ea typeface="+mn-ea"/>
              <a:cs typeface="Kanit" pitchFamily="2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Kanit" pitchFamily="2" charset="-34"/>
          <a:cs typeface="Kanit" pitchFamily="2" charset="-34"/>
        </a:defRPr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819043254453207"/>
          <c:y val="2.7629847604009664E-2"/>
          <c:w val="0.59597475280524381"/>
          <c:h val="0.853769619943841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YTD 62</c:v>
                </c:pt>
              </c:strCache>
            </c:strRef>
          </c:tx>
          <c:spPr>
            <a:solidFill>
              <a:srgbClr val="009BD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7BDF-4D56-B8E1-50F1A4389457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เวียดนาม</c:v>
                </c:pt>
                <c:pt idx="1">
                  <c:v>ญี่ปุ่น</c:v>
                </c:pt>
                <c:pt idx="2">
                  <c:v>เกาหลีใต้</c:v>
                </c:pt>
                <c:pt idx="3">
                  <c:v>ไทย</c:v>
                </c:pt>
                <c:pt idx="4">
                  <c:v>สิงคโปร์</c:v>
                </c:pt>
                <c:pt idx="5">
                  <c:v>อินเดีย</c:v>
                </c:pt>
                <c:pt idx="6">
                  <c:v>จีน</c:v>
                </c:pt>
                <c:pt idx="7">
                  <c:v>ไต้หวัน</c:v>
                </c:pt>
                <c:pt idx="8">
                  <c:v>อินโดนีเซีย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-0.52167983197276158</c:v>
                </c:pt>
                <c:pt idx="1">
                  <c:v>8.3164768782847887</c:v>
                </c:pt>
                <c:pt idx="2">
                  <c:v>16.747709554180219</c:v>
                </c:pt>
                <c:pt idx="3">
                  <c:v>17.107089060390848</c:v>
                </c:pt>
                <c:pt idx="4">
                  <c:v>20.284647813461305</c:v>
                </c:pt>
                <c:pt idx="5">
                  <c:v>22.605224963715528</c:v>
                </c:pt>
                <c:pt idx="6">
                  <c:v>27.51931336161131</c:v>
                </c:pt>
                <c:pt idx="7">
                  <c:v>29.150180290921924</c:v>
                </c:pt>
                <c:pt idx="8">
                  <c:v>47.636423872103819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DF-4D56-B8E1-50F1A4389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69546752"/>
        <c:axId val="69548288"/>
      </c:barChart>
      <c:catAx>
        <c:axId val="69546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crossAx val="69548288"/>
        <c:crosses val="autoZero"/>
        <c:auto val="1"/>
        <c:lblAlgn val="ctr"/>
        <c:lblOffset val="100"/>
        <c:noMultiLvlLbl val="0"/>
      </c:catAx>
      <c:valAx>
        <c:axId val="69548288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th-TH"/>
          </a:p>
        </c:txPr>
        <c:crossAx val="69546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Kanit Light" pitchFamily="2" charset="-34"/>
          <a:cs typeface="Kanit Light" pitchFamily="2" charset="-34"/>
        </a:defRPr>
      </a:pPr>
      <a:endParaRPr lang="th-TH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738310598086611E-2"/>
          <c:y val="0.24160642722347273"/>
          <c:w val="0.90202886025885565"/>
          <c:h val="0.66614129713309611"/>
        </c:manualLayout>
      </c:layout>
      <c:lineChart>
        <c:grouping val="standard"/>
        <c:varyColors val="0"/>
        <c:ser>
          <c:idx val="8"/>
          <c:order val="0"/>
          <c:tx>
            <c:strRef>
              <c:f>graph3!$A$3</c:f>
              <c:strCache>
                <c:ptCount val="1"/>
                <c:pt idx="0">
                  <c:v>ไทย</c:v>
                </c:pt>
              </c:strCache>
            </c:strRef>
          </c:tx>
          <c:spPr>
            <a:ln w="50800" cap="rnd">
              <a:solidFill>
                <a:srgbClr val="FF0000"/>
              </a:solidFill>
            </a:ln>
          </c:spPr>
          <c:marker>
            <c:symbol val="triangle"/>
            <c:size val="8"/>
            <c:spPr>
              <a:solidFill>
                <a:srgbClr val="7030A0"/>
              </a:solidFill>
              <a:ln>
                <a:noFill/>
              </a:ln>
            </c:spPr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graph3!$F$3:$N$3</c:f>
              <c:numCache>
                <c:formatCode>_(* #,##0.00_);_(* \(#,##0.00\);_(* "-"??_);_(@_)</c:formatCode>
                <c:ptCount val="9"/>
                <c:pt idx="0">
                  <c:v>1.1513476076957687</c:v>
                </c:pt>
                <c:pt idx="1">
                  <c:v>-15.167608430361938</c:v>
                </c:pt>
                <c:pt idx="2">
                  <c:v>-7.7316728208048175</c:v>
                </c:pt>
                <c:pt idx="3">
                  <c:v>-1.990064419733244</c:v>
                </c:pt>
                <c:pt idx="4">
                  <c:v>2.1050278094994894</c:v>
                </c:pt>
                <c:pt idx="5">
                  <c:v>31.847107421363091</c:v>
                </c:pt>
                <c:pt idx="6">
                  <c:v>20.265019670524495</c:v>
                </c:pt>
                <c:pt idx="7">
                  <c:v>8.9284180455378959</c:v>
                </c:pt>
                <c:pt idx="8">
                  <c:v>17.107089060390848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B8D-41F1-A481-F6FECAADDF9A}"/>
            </c:ext>
          </c:extLst>
        </c:ser>
        <c:ser>
          <c:idx val="1"/>
          <c:order val="1"/>
          <c:tx>
            <c:strRef>
              <c:f>graph3!$A$5</c:f>
              <c:strCache>
                <c:ptCount val="1"/>
                <c:pt idx="0">
                  <c:v>เกาหลีใต้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graph3!$F$5:$N$5</c:f>
              <c:numCache>
                <c:formatCode>_(* #,##0.00_);_(* \(#,##0.00\);_(* "-"??_);_(@_)</c:formatCode>
                <c:ptCount val="9"/>
                <c:pt idx="0">
                  <c:v>-1.8633890136232054</c:v>
                </c:pt>
                <c:pt idx="1">
                  <c:v>-20.32928720384497</c:v>
                </c:pt>
                <c:pt idx="2">
                  <c:v>-3.4536539016776544</c:v>
                </c:pt>
                <c:pt idx="3">
                  <c:v>4.0665412813620776</c:v>
                </c:pt>
                <c:pt idx="4">
                  <c:v>12.470527050404257</c:v>
                </c:pt>
                <c:pt idx="5">
                  <c:v>42.067776451911556</c:v>
                </c:pt>
                <c:pt idx="6">
                  <c:v>29.688933616771266</c:v>
                </c:pt>
                <c:pt idx="7">
                  <c:v>34.707210282358943</c:v>
                </c:pt>
                <c:pt idx="8">
                  <c:v>16.747709554180219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B8D-41F1-A481-F6FECAADDF9A}"/>
            </c:ext>
          </c:extLst>
        </c:ser>
        <c:ser>
          <c:idx val="2"/>
          <c:order val="2"/>
          <c:tx>
            <c:strRef>
              <c:f>graph3!$A$6</c:f>
              <c:strCache>
                <c:ptCount val="1"/>
                <c:pt idx="0">
                  <c:v>เวียดนาม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graph3!$F$6:$N$6</c:f>
              <c:numCache>
                <c:formatCode>_(* #,##0.00_);_(* \(#,##0.00\);_(* "-"??_);_(@_)</c:formatCode>
                <c:ptCount val="9"/>
                <c:pt idx="0">
                  <c:v>7.7847872186529514</c:v>
                </c:pt>
                <c:pt idx="1">
                  <c:v>-6.8671413622224406</c:v>
                </c:pt>
                <c:pt idx="2">
                  <c:v>10.66677411105799</c:v>
                </c:pt>
                <c:pt idx="3">
                  <c:v>15.039835129726114</c:v>
                </c:pt>
                <c:pt idx="4">
                  <c:v>23.65537084223665</c:v>
                </c:pt>
                <c:pt idx="5">
                  <c:v>34.666703348290667</c:v>
                </c:pt>
                <c:pt idx="6">
                  <c:v>11.867127386998689</c:v>
                </c:pt>
                <c:pt idx="7">
                  <c:v>-1.7010686235232555</c:v>
                </c:pt>
                <c:pt idx="8">
                  <c:v>-0.52167983197276158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3B8D-41F1-A481-F6FECAADDF9A}"/>
            </c:ext>
          </c:extLst>
        </c:ser>
        <c:ser>
          <c:idx val="4"/>
          <c:order val="3"/>
          <c:tx>
            <c:strRef>
              <c:f>graph3!$A$7</c:f>
              <c:strCache>
                <c:ptCount val="1"/>
                <c:pt idx="0">
                  <c:v>ไต้หวัน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graph3!$F$7:$N$7</c:f>
              <c:numCache>
                <c:formatCode>_(* #,##0.00_);_(* \(#,##0.00\);_(* "-"??_);_(@_)</c:formatCode>
                <c:ptCount val="9"/>
                <c:pt idx="0">
                  <c:v>3.6122446292820456</c:v>
                </c:pt>
                <c:pt idx="1">
                  <c:v>-2.4363499085579292</c:v>
                </c:pt>
                <c:pt idx="2">
                  <c:v>5.9676002545265021</c:v>
                </c:pt>
                <c:pt idx="3">
                  <c:v>11.653795202773338</c:v>
                </c:pt>
                <c:pt idx="4">
                  <c:v>24.572337138367729</c:v>
                </c:pt>
                <c:pt idx="5">
                  <c:v>37.350935066775293</c:v>
                </c:pt>
                <c:pt idx="6">
                  <c:v>34.745258293882387</c:v>
                </c:pt>
                <c:pt idx="7">
                  <c:v>26.901447298000079</c:v>
                </c:pt>
                <c:pt idx="8">
                  <c:v>29.150180290921924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3B8D-41F1-A481-F6FECAADDF9A}"/>
            </c:ext>
          </c:extLst>
        </c:ser>
        <c:ser>
          <c:idx val="3"/>
          <c:order val="4"/>
          <c:tx>
            <c:strRef>
              <c:f>graph3!$A$8</c:f>
              <c:strCache>
                <c:ptCount val="1"/>
                <c:pt idx="0">
                  <c:v>สิงคโปร์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graph3!$F$8:$N$8</c:f>
              <c:numCache>
                <c:formatCode>_(* #,##0.00_);_(* \(#,##0.00\);_(* "-"??_);_(@_)</c:formatCode>
                <c:ptCount val="9"/>
                <c:pt idx="0">
                  <c:v>1.6954120673999427</c:v>
                </c:pt>
                <c:pt idx="1">
                  <c:v>-14.446655388830351</c:v>
                </c:pt>
                <c:pt idx="2">
                  <c:v>-2.0805370508927865</c:v>
                </c:pt>
                <c:pt idx="3">
                  <c:v>-1.7264133620669924</c:v>
                </c:pt>
                <c:pt idx="4">
                  <c:v>11.148275165206442</c:v>
                </c:pt>
                <c:pt idx="5">
                  <c:v>33.498931733880312</c:v>
                </c:pt>
                <c:pt idx="6">
                  <c:v>19.006471002422145</c:v>
                </c:pt>
                <c:pt idx="7">
                  <c:v>18.611414900050761</c:v>
                </c:pt>
                <c:pt idx="8">
                  <c:v>20.284647813461305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B8D-41F1-A481-F6FECAADDF9A}"/>
            </c:ext>
          </c:extLst>
        </c:ser>
        <c:ser>
          <c:idx val="5"/>
          <c:order val="5"/>
          <c:tx>
            <c:strRef>
              <c:f>graph3!$A$9</c:f>
              <c:strCache>
                <c:ptCount val="1"/>
                <c:pt idx="0">
                  <c:v>จีน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graph3!$F$9:$N$9</c:f>
              <c:numCache>
                <c:formatCode>_(* #,##0.00_);_(* \(#,##0.00\);_(* "-"??_);_(@_)</c:formatCode>
                <c:ptCount val="9"/>
                <c:pt idx="0">
                  <c:v>-13.475247370501947</c:v>
                </c:pt>
                <c:pt idx="1">
                  <c:v>7.3868375461088931E-2</c:v>
                </c:pt>
                <c:pt idx="2">
                  <c:v>8.8904922679149792</c:v>
                </c:pt>
                <c:pt idx="3">
                  <c:v>17.049763938972887</c:v>
                </c:pt>
                <c:pt idx="4">
                  <c:v>48.812035024484942</c:v>
                </c:pt>
                <c:pt idx="5">
                  <c:v>30.395810176551464</c:v>
                </c:pt>
                <c:pt idx="6">
                  <c:v>18.94997337442328</c:v>
                </c:pt>
                <c:pt idx="7">
                  <c:v>25.102651013794571</c:v>
                </c:pt>
                <c:pt idx="8">
                  <c:v>27.51931336161131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3B8D-41F1-A481-F6FECAADDF9A}"/>
            </c:ext>
          </c:extLst>
        </c:ser>
        <c:ser>
          <c:idx val="0"/>
          <c:order val="6"/>
          <c:tx>
            <c:strRef>
              <c:f>graph3!$A$10</c:f>
              <c:strCache>
                <c:ptCount val="1"/>
                <c:pt idx="0">
                  <c:v>อินโดนีเซีย</c:v>
                </c:pt>
              </c:strCache>
            </c:strRef>
          </c:tx>
          <c:spPr>
            <a:ln w="28575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graph3!$F$10:$N$10</c:f>
              <c:numCache>
                <c:formatCode>_(* #,##0.00_);_(* \(#,##0.00\);_(* "-"??_);_(@_)</c:formatCode>
                <c:ptCount val="9"/>
                <c:pt idx="0">
                  <c:v>1.0792864581714099</c:v>
                </c:pt>
                <c:pt idx="1">
                  <c:v>-12.54076106913746</c:v>
                </c:pt>
                <c:pt idx="2">
                  <c:v>-6.6064633157498491</c:v>
                </c:pt>
                <c:pt idx="3">
                  <c:v>6.7198571817498305</c:v>
                </c:pt>
                <c:pt idx="4">
                  <c:v>17.248909124813878</c:v>
                </c:pt>
                <c:pt idx="5">
                  <c:v>55.884505324399157</c:v>
                </c:pt>
                <c:pt idx="6">
                  <c:v>41.606523740334922</c:v>
                </c:pt>
                <c:pt idx="7">
                  <c:v>64.125740828002165</c:v>
                </c:pt>
                <c:pt idx="8">
                  <c:v>47.636423872103819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3B8D-41F1-A481-F6FECAADDF9A}"/>
            </c:ext>
          </c:extLst>
        </c:ser>
        <c:ser>
          <c:idx val="6"/>
          <c:order val="7"/>
          <c:tx>
            <c:strRef>
              <c:f>graph3!$A$11</c:f>
              <c:strCache>
                <c:ptCount val="1"/>
                <c:pt idx="0">
                  <c:v>อินเดีย</c:v>
                </c:pt>
              </c:strCache>
            </c:strRef>
          </c:tx>
          <c:spPr>
            <a:ln w="28575"/>
          </c:spPr>
          <c:marker>
            <c:symbol val="none"/>
          </c:marker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graph3!$F$11:$N$11</c:f>
              <c:numCache>
                <c:formatCode>_(* #,##0.00_);_(* \(#,##0.00\);_(* "-"??_);_(@_)</c:formatCode>
                <c:ptCount val="9"/>
                <c:pt idx="0">
                  <c:v>-12.684386113978903</c:v>
                </c:pt>
                <c:pt idx="1">
                  <c:v>-36.568894317695033</c:v>
                </c:pt>
                <c:pt idx="2">
                  <c:v>-5.3776362852744057</c:v>
                </c:pt>
                <c:pt idx="3">
                  <c:v>-4.2298812461427815</c:v>
                </c:pt>
                <c:pt idx="4">
                  <c:v>19.646883042315551</c:v>
                </c:pt>
                <c:pt idx="5">
                  <c:v>86.191576027136421</c:v>
                </c:pt>
                <c:pt idx="6">
                  <c:v>49.778919961003027</c:v>
                </c:pt>
                <c:pt idx="7">
                  <c:v>45.764060117506943</c:v>
                </c:pt>
                <c:pt idx="8">
                  <c:v>22.6052249637155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3B8D-41F1-A481-F6FECAADDF9A}"/>
            </c:ext>
          </c:extLst>
        </c:ser>
        <c:ser>
          <c:idx val="7"/>
          <c:order val="8"/>
          <c:tx>
            <c:strRef>
              <c:f>graph3!$A$4</c:f>
              <c:strCache>
                <c:ptCount val="1"/>
                <c:pt idx="0">
                  <c:v>ญี่ปุ่น</c:v>
                </c:pt>
              </c:strCache>
            </c:strRef>
          </c:tx>
          <c:cat>
            <c:strRef>
              <c:f>graph3!$F$2:$N$2</c:f>
              <c:strCache>
                <c:ptCount val="9"/>
                <c:pt idx="0">
                  <c:v>Q1 2563</c:v>
                </c:pt>
                <c:pt idx="1">
                  <c:v>Q2 2563</c:v>
                </c:pt>
                <c:pt idx="2">
                  <c:v>Q3 2563</c:v>
                </c:pt>
                <c:pt idx="3">
                  <c:v>Q4 2563</c:v>
                </c:pt>
                <c:pt idx="4">
                  <c:v>Q1 2564</c:v>
                </c:pt>
                <c:pt idx="5">
                  <c:v>Q2 2564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graph3!$F$4:$N$4</c:f>
              <c:numCache>
                <c:formatCode>_(* #,##0.00_);_(* \(#,##0.00\);_(* "-"??_);_(@_)</c:formatCode>
                <c:ptCount val="9"/>
                <c:pt idx="0">
                  <c:v>-4.3628338749144007</c:v>
                </c:pt>
                <c:pt idx="1">
                  <c:v>-23.706080641300503</c:v>
                </c:pt>
                <c:pt idx="2">
                  <c:v>-11.980005544605248</c:v>
                </c:pt>
                <c:pt idx="3">
                  <c:v>3.2763989792039325</c:v>
                </c:pt>
                <c:pt idx="4">
                  <c:v>8.8261314997157569</c:v>
                </c:pt>
                <c:pt idx="5">
                  <c:v>42.464224875705099</c:v>
                </c:pt>
                <c:pt idx="6">
                  <c:v>32.642517679031755</c:v>
                </c:pt>
                <c:pt idx="7">
                  <c:v>21.806145456820872</c:v>
                </c:pt>
                <c:pt idx="8">
                  <c:v>8.3164768782847887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A9-4AF3-BC8A-F2D95E2AA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356544"/>
        <c:axId val="85358080"/>
      </c:lineChart>
      <c:catAx>
        <c:axId val="8535654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th-TH"/>
          </a:p>
        </c:txPr>
        <c:crossAx val="85358080"/>
        <c:crosses val="autoZero"/>
        <c:auto val="1"/>
        <c:lblAlgn val="ctr"/>
        <c:lblOffset val="100"/>
        <c:noMultiLvlLbl val="0"/>
      </c:catAx>
      <c:valAx>
        <c:axId val="85358080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crossAx val="853565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3935258488818536E-2"/>
          <c:y val="9.580556614918305E-2"/>
          <c:w val="0.91662085575602792"/>
          <c:h val="0.1067775603406497"/>
        </c:manualLayout>
      </c:layout>
      <c:overlay val="0"/>
      <c:txPr>
        <a:bodyPr/>
        <a:lstStyle/>
        <a:p>
          <a:pPr>
            <a:defRPr sz="1400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Kanit Light" pitchFamily="2" charset="-34"/>
          <a:cs typeface="Kanit Light" pitchFamily="2" charset="-34"/>
        </a:defRPr>
      </a:pPr>
      <a:endParaRPr lang="th-TH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4103443773805"/>
          <c:y val="0.10069423962195904"/>
          <c:w val="0.85947523226921663"/>
          <c:h val="0.79142333755401029"/>
        </c:manualLayout>
      </c:layout>
      <c:lineChart>
        <c:grouping val="standard"/>
        <c:varyColors val="0"/>
        <c:ser>
          <c:idx val="5"/>
          <c:order val="0"/>
          <c:tx>
            <c:strRef>
              <c:f>รายSector!$B$9</c:f>
              <c:strCache>
                <c:ptCount val="1"/>
                <c:pt idx="0">
                  <c:v>สินค้าอุตสาหกรรม (ไม่รวมทองคำ)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รายSector!$M$9:$S$9</c:f>
              <c:numCache>
                <c:formatCode>0.0%</c:formatCode>
                <c:ptCount val="7"/>
                <c:pt idx="0">
                  <c:v>-0.10488705050872765</c:v>
                </c:pt>
                <c:pt idx="1">
                  <c:v>1.5599800868210147E-3</c:v>
                </c:pt>
                <c:pt idx="2">
                  <c:v>9.2298151504522391E-2</c:v>
                </c:pt>
                <c:pt idx="3">
                  <c:v>0.44931388922653714</c:v>
                </c:pt>
                <c:pt idx="4">
                  <c:v>0.28238107125525674</c:v>
                </c:pt>
                <c:pt idx="5">
                  <c:v>0.21202201729432793</c:v>
                </c:pt>
                <c:pt idx="6">
                  <c:v>0.17960292027988703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2B4-4E25-8D73-994F17468205}"/>
            </c:ext>
          </c:extLst>
        </c:ser>
        <c:ser>
          <c:idx val="2"/>
          <c:order val="1"/>
          <c:tx>
            <c:strRef>
              <c:f>รายSector!$B$5</c:f>
              <c:strCache>
                <c:ptCount val="1"/>
                <c:pt idx="0">
                  <c:v>สินค้าอุตสาหกรรมการเกษตร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รายSector!$M$5:$S$5</c:f>
              <c:numCache>
                <c:formatCode>0.0%</c:formatCode>
                <c:ptCount val="7"/>
                <c:pt idx="0">
                  <c:v>-4.6485707342009602E-2</c:v>
                </c:pt>
                <c:pt idx="1">
                  <c:v>-0.11462260959422307</c:v>
                </c:pt>
                <c:pt idx="2">
                  <c:v>-2.7102742707879889E-2</c:v>
                </c:pt>
                <c:pt idx="3">
                  <c:v>6.7410668622428435E-2</c:v>
                </c:pt>
                <c:pt idx="4">
                  <c:v>4.371592038464627E-3</c:v>
                </c:pt>
                <c:pt idx="5">
                  <c:v>1.9191334980807539E-3</c:v>
                </c:pt>
                <c:pt idx="6">
                  <c:v>0.1126048347311297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2B4-4E25-8D73-994F17468205}"/>
            </c:ext>
          </c:extLst>
        </c:ser>
        <c:ser>
          <c:idx val="1"/>
          <c:order val="2"/>
          <c:tx>
            <c:strRef>
              <c:f>รายSector!$B$4</c:f>
              <c:strCache>
                <c:ptCount val="1"/>
                <c:pt idx="0">
                  <c:v>สินค้าเกษตรกรรม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รายSector!$M$4:$S$4</c:f>
              <c:numCache>
                <c:formatCode>0.0%</c:formatCode>
                <c:ptCount val="7"/>
                <c:pt idx="0">
                  <c:v>-9.5206683856155036E-2</c:v>
                </c:pt>
                <c:pt idx="1">
                  <c:v>4.7709866911973278E-2</c:v>
                </c:pt>
                <c:pt idx="2">
                  <c:v>0.12915671360321862</c:v>
                </c:pt>
                <c:pt idx="3">
                  <c:v>0.26769638833630155</c:v>
                </c:pt>
                <c:pt idx="4">
                  <c:v>0.46387040858954603</c:v>
                </c:pt>
                <c:pt idx="5">
                  <c:v>0.45467830848348056</c:v>
                </c:pt>
                <c:pt idx="6">
                  <c:v>0.12862824889931132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2B4-4E25-8D73-994F17468205}"/>
            </c:ext>
          </c:extLst>
        </c:ser>
        <c:ser>
          <c:idx val="4"/>
          <c:order val="3"/>
          <c:tx>
            <c:strRef>
              <c:f>รายSector!$B$7</c:f>
              <c:strCache>
                <c:ptCount val="1"/>
                <c:pt idx="0">
                  <c:v>สินแร่และเชื้อเพลิง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รายSector!$M$7:$S$7</c:f>
              <c:numCache>
                <c:formatCode>0.0%</c:formatCode>
                <c:ptCount val="7"/>
                <c:pt idx="0">
                  <c:v>-0.32709644497363499</c:v>
                </c:pt>
                <c:pt idx="1">
                  <c:v>-0.30765943473038804</c:v>
                </c:pt>
                <c:pt idx="2">
                  <c:v>-5.9018392624748513E-2</c:v>
                </c:pt>
                <c:pt idx="3">
                  <c:v>0.82038817019201637</c:v>
                </c:pt>
                <c:pt idx="4">
                  <c:v>0.6262324011201903</c:v>
                </c:pt>
                <c:pt idx="5">
                  <c:v>1.1115061202767429</c:v>
                </c:pt>
                <c:pt idx="6">
                  <c:v>0.97501216596491991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32B4-4E25-8D73-994F17468205}"/>
            </c:ext>
          </c:extLst>
        </c:ser>
        <c:ser>
          <c:idx val="3"/>
          <c:order val="4"/>
          <c:tx>
            <c:strRef>
              <c:f>รายSector!$B$6</c:f>
              <c:strCache>
                <c:ptCount val="1"/>
                <c:pt idx="0">
                  <c:v>สินค้าอุตสาหกรรม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รายSector!$M$6:$S$6</c:f>
              <c:numCache>
                <c:formatCode>0.0%</c:formatCode>
                <c:ptCount val="7"/>
                <c:pt idx="0">
                  <c:v>-6.7654857180832459E-2</c:v>
                </c:pt>
                <c:pt idx="1">
                  <c:v>-3.8717543790885056E-3</c:v>
                </c:pt>
                <c:pt idx="2">
                  <c:v>1.8044360656368531E-2</c:v>
                </c:pt>
                <c:pt idx="3">
                  <c:v>0.33763598520362997</c:v>
                </c:pt>
                <c:pt idx="4">
                  <c:v>0.18001180043338322</c:v>
                </c:pt>
                <c:pt idx="5">
                  <c:v>3.2537310008326444E-2</c:v>
                </c:pt>
                <c:pt idx="6">
                  <c:v>0.15749836033441639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32B4-4E25-8D73-994F17468205}"/>
            </c:ext>
          </c:extLst>
        </c:ser>
        <c:ser>
          <c:idx val="6"/>
          <c:order val="5"/>
          <c:tx>
            <c:strRef>
              <c:f>รายSector!$B$8</c:f>
              <c:strCache>
                <c:ptCount val="1"/>
                <c:pt idx="0">
                  <c:v>สินค้าเกษตรและอุตสาหกรรมเกษตร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รายSector!$M$8:$S$8</c:f>
              <c:numCache>
                <c:formatCode>0.0%</c:formatCode>
                <c:ptCount val="7"/>
                <c:pt idx="0">
                  <c:v>-7.2543132055281595E-2</c:v>
                </c:pt>
                <c:pt idx="1">
                  <c:v>-3.2092439126166571E-2</c:v>
                </c:pt>
                <c:pt idx="2">
                  <c:v>5.5032959680150796E-2</c:v>
                </c:pt>
                <c:pt idx="3">
                  <c:v>0.1788272215918692</c:v>
                </c:pt>
                <c:pt idx="4">
                  <c:v>0.24263733563532783</c:v>
                </c:pt>
                <c:pt idx="5">
                  <c:v>0.23551662923207117</c:v>
                </c:pt>
                <c:pt idx="6">
                  <c:v>0.1211033002676551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32B4-4E25-8D73-994F17468205}"/>
            </c:ext>
          </c:extLst>
        </c:ser>
        <c:ser>
          <c:idx val="0"/>
          <c:order val="6"/>
          <c:tx>
            <c:strRef>
              <c:f>รายSector!$B$3</c:f>
              <c:strCache>
                <c:ptCount val="1"/>
                <c:pt idx="0">
                  <c:v>รวมทั้งสิ้น</c:v>
                </c:pt>
              </c:strCache>
            </c:strRef>
          </c:tx>
          <c:spPr>
            <a:ln w="50800">
              <a:prstDash val="sysDot"/>
            </a:ln>
          </c:spPr>
          <c:marker>
            <c:symbol val="none"/>
          </c:marker>
          <c:cat>
            <c:strRef>
              <c:f>รายSector!$M$2:$S$2</c:f>
              <c:strCache>
                <c:ptCount val="7"/>
                <c:pt idx="0">
                  <c:v>Q3 2563</c:v>
                </c:pt>
                <c:pt idx="1">
                  <c:v>Q4 2563</c:v>
                </c:pt>
                <c:pt idx="2">
                  <c:v>Q1 2564</c:v>
                </c:pt>
                <c:pt idx="3">
                  <c:v>Q2 2564</c:v>
                </c:pt>
                <c:pt idx="4">
                  <c:v>ก.ค. 64</c:v>
                </c:pt>
                <c:pt idx="5">
                  <c:v>ส.ค. 64</c:v>
                </c:pt>
                <c:pt idx="6">
                  <c:v>ก.ย. 64</c:v>
                </c:pt>
              </c:strCache>
            </c:strRef>
          </c:cat>
          <c:val>
            <c:numRef>
              <c:f>รายSector!$M$3:$S$3</c:f>
              <c:numCache>
                <c:formatCode>0.0%</c:formatCode>
                <c:ptCount val="7"/>
                <c:pt idx="0">
                  <c:v>-7.7316527931108686E-2</c:v>
                </c:pt>
                <c:pt idx="1">
                  <c:v>-1.9900738762806711E-2</c:v>
                </c:pt>
                <c:pt idx="2">
                  <c:v>2.105035962291114E-2</c:v>
                </c:pt>
                <c:pt idx="3">
                  <c:v>0.31847093853926095</c:v>
                </c:pt>
                <c:pt idx="4">
                  <c:v>0.20264998062025824</c:v>
                </c:pt>
                <c:pt idx="5">
                  <c:v>8.9284076822075772E-2</c:v>
                </c:pt>
                <c:pt idx="6">
                  <c:v>0.17107063842593731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32B4-4E25-8D73-994F17468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2880"/>
        <c:axId val="4684416"/>
      </c:lineChart>
      <c:catAx>
        <c:axId val="4682880"/>
        <c:scaling>
          <c:orientation val="minMax"/>
        </c:scaling>
        <c:delete val="0"/>
        <c:axPos val="b"/>
        <c:numFmt formatCode="[$-107041E]mmm\ yy;@" sourceLinked="0"/>
        <c:majorTickMark val="none"/>
        <c:minorTickMark val="none"/>
        <c:tickLblPos val="low"/>
        <c:txPr>
          <a:bodyPr/>
          <a:lstStyle/>
          <a:p>
            <a:pPr>
              <a:defRPr sz="1400" b="0">
                <a:latin typeface="Kanit Light" panose="00000400000000000000" pitchFamily="2" charset="-34"/>
                <a:cs typeface="Kanit Light" panose="00000400000000000000" pitchFamily="2" charset="-34"/>
              </a:defRPr>
            </a:pPr>
            <a:endParaRPr lang="th-TH"/>
          </a:p>
        </c:txPr>
        <c:crossAx val="4684416"/>
        <c:crosses val="autoZero"/>
        <c:auto val="1"/>
        <c:lblAlgn val="ctr"/>
        <c:lblOffset val="100"/>
        <c:noMultiLvlLbl val="1"/>
      </c:catAx>
      <c:valAx>
        <c:axId val="46844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%YoY</a:t>
                </a: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Kanit Light" panose="00000400000000000000" pitchFamily="2" charset="-34"/>
                <a:cs typeface="Kanit Light" panose="00000400000000000000" pitchFamily="2" charset="-34"/>
              </a:defRPr>
            </a:pPr>
            <a:endParaRPr lang="th-TH"/>
          </a:p>
        </c:txPr>
        <c:crossAx val="4682880"/>
        <c:crosses val="autoZero"/>
        <c:crossBetween val="between"/>
      </c:valAx>
      <c:spPr>
        <a:noFill/>
      </c:spPr>
    </c:plotArea>
    <c:legend>
      <c:legendPos val="t"/>
      <c:layout>
        <c:manualLayout>
          <c:xMode val="edge"/>
          <c:yMode val="edge"/>
          <c:x val="0.11824433944381589"/>
          <c:y val="1.4518579895402206E-2"/>
          <c:w val="0.86206949621158979"/>
          <c:h val="0.20446779001606416"/>
        </c:manualLayout>
      </c:layout>
      <c:overlay val="0"/>
      <c:txPr>
        <a:bodyPr/>
        <a:lstStyle/>
        <a:p>
          <a:pPr>
            <a:defRPr sz="1400" b="0"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TH SarabunPSK" pitchFamily="34" charset="-34"/>
          <a:cs typeface="Kanit"/>
        </a:defRPr>
      </a:pPr>
      <a:endParaRPr lang="th-TH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2017442545035"/>
          <c:y val="0.19069222631994315"/>
          <c:w val="0.70377469401842774"/>
          <c:h val="0.639355921560558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849E-41AE-8591-F27B2EE7B7E3}"/>
              </c:ext>
            </c:extLst>
          </c:dPt>
          <c:dPt>
            <c:idx val="1"/>
            <c:bubble3D val="0"/>
            <c:spPr>
              <a:solidFill>
                <a:srgbClr val="07335A"/>
              </a:solidFill>
            </c:spPr>
            <c:extLst>
              <c:ext xmlns:c16="http://schemas.microsoft.com/office/drawing/2014/chart" uri="{C3380CC4-5D6E-409C-BE32-E72D297353CC}">
                <c16:uniqueId val="{00000003-849E-41AE-8591-F27B2EE7B7E3}"/>
              </c:ext>
            </c:extLst>
          </c:dPt>
          <c:dPt>
            <c:idx val="2"/>
            <c:bubble3D val="0"/>
            <c:spPr>
              <a:solidFill>
                <a:srgbClr val="DDD91D"/>
              </a:solidFill>
            </c:spPr>
            <c:extLst>
              <c:ext xmlns:c16="http://schemas.microsoft.com/office/drawing/2014/chart" uri="{C3380CC4-5D6E-409C-BE32-E72D297353CC}">
                <c16:uniqueId val="{00000005-849E-41AE-8591-F27B2EE7B7E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849E-41AE-8591-F27B2EE7B7E3}"/>
              </c:ext>
            </c:extLst>
          </c:dPt>
          <c:dLbls>
            <c:dLbl>
              <c:idx val="0"/>
              <c:layout>
                <c:manualLayout>
                  <c:x val="0.10844290725861903"/>
                  <c:y val="-0.1737008380662622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9E-41AE-8591-F27B2EE7B7E3}"/>
                </c:ext>
              </c:extLst>
            </c:dLbl>
            <c:dLbl>
              <c:idx val="1"/>
              <c:layout>
                <c:manualLayout>
                  <c:x val="0.17693316447458896"/>
                  <c:y val="-0.1218496984276101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9E-41AE-8591-F27B2EE7B7E3}"/>
                </c:ext>
              </c:extLst>
            </c:dLbl>
            <c:dLbl>
              <c:idx val="2"/>
              <c:layout>
                <c:manualLayout>
                  <c:x val="9.1320118249058266E-2"/>
                  <c:y val="-1.555528065033311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9E-41AE-8591-F27B2EE7B7E3}"/>
                </c:ext>
              </c:extLst>
            </c:dLbl>
            <c:dLbl>
              <c:idx val="3"/>
              <c:layout>
                <c:manualLayout>
                  <c:x val="-3.1391592596221173E-2"/>
                  <c:y val="-0.173700633928720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9E-41AE-8591-F27B2EE7B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Kanit Light" pitchFamily="2" charset="-34"/>
                    <a:cs typeface="Kanit Light" pitchFamily="2" charset="-34"/>
                  </a:defRPr>
                </a:pPr>
                <a:endParaRPr lang="th-TH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สินค้าเกษตรกรรม</c:v>
                </c:pt>
                <c:pt idx="1">
                  <c:v>สินค้าอุตสาหกรรมการเกษตร</c:v>
                </c:pt>
                <c:pt idx="2">
                  <c:v>สินค้าอุตสาหกรรม</c:v>
                </c:pt>
                <c:pt idx="3">
                  <c:v>สินค้าแร่และเชื้อเพลิง</c:v>
                </c:pt>
              </c:strCache>
            </c:strRef>
          </c:cat>
          <c:val>
            <c:numRef>
              <c:f>Sheet1!$B$2:$B$5</c:f>
              <c:numCache>
                <c:formatCode>#,##0.00</c:formatCode>
                <c:ptCount val="4"/>
                <c:pt idx="0">
                  <c:v>1963.61</c:v>
                </c:pt>
                <c:pt idx="1">
                  <c:v>1713.99</c:v>
                </c:pt>
                <c:pt idx="2">
                  <c:v>18424.919999999998</c:v>
                </c:pt>
                <c:pt idx="3">
                  <c:v>933.45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9E-41AE-8591-F27B2EE7B7E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060896927930733"/>
          <c:y val="2.6573813802626082E-2"/>
          <c:w val="0.69865883798062733"/>
          <c:h val="0.946852372394747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'[CTG ตลาด ส.ค. 64.xlsx]ก.ย.64'!$Q$3</c:f>
              <c:strCache>
                <c:ptCount val="1"/>
                <c:pt idx="0">
                  <c:v>ญี่ปุ่น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64.xlsx]ก.ย.64'!$R$3</c:f>
              <c:numCache>
                <c:formatCode>0.00</c:formatCode>
                <c:ptCount val="1"/>
                <c:pt idx="0">
                  <c:v>1.305464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7C-4F6E-B18B-5B01F76361B2}"/>
            </c:ext>
          </c:extLst>
        </c:ser>
        <c:ser>
          <c:idx val="1"/>
          <c:order val="1"/>
          <c:tx>
            <c:strRef>
              <c:f>'[CTG ตลาด ส.ค. 64.xlsx]ก.ย.64'!$Q$4</c:f>
              <c:strCache>
                <c:ptCount val="1"/>
                <c:pt idx="0">
                  <c:v>อินโดนีเซีย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64.xlsx]ก.ย.64'!$R$4</c:f>
              <c:numCache>
                <c:formatCode>0.00</c:formatCode>
                <c:ptCount val="1"/>
                <c:pt idx="0">
                  <c:v>1.5736559999999997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7C-4F6E-B18B-5B01F76361B2}"/>
            </c:ext>
          </c:extLst>
        </c:ser>
        <c:ser>
          <c:idx val="2"/>
          <c:order val="2"/>
          <c:tx>
            <c:strRef>
              <c:f>'[CTG ตลาด ส.ค. 64.xlsx]ก.ย.64'!$Q$5</c:f>
              <c:strCache>
                <c:ptCount val="1"/>
                <c:pt idx="0">
                  <c:v>อินเดีย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64.xlsx]ก.ย.64'!$R$5</c:f>
              <c:numCache>
                <c:formatCode>0.00</c:formatCode>
                <c:ptCount val="1"/>
                <c:pt idx="0">
                  <c:v>2.0389440000000003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7C-4F6E-B18B-5B01F76361B2}"/>
            </c:ext>
          </c:extLst>
        </c:ser>
        <c:ser>
          <c:idx val="3"/>
          <c:order val="3"/>
          <c:tx>
            <c:strRef>
              <c:f>'[CTG ตลาด ส.ค. 64.xlsx]ก.ย.64'!$Q$6</c:f>
              <c:strCache>
                <c:ptCount val="1"/>
                <c:pt idx="0">
                  <c:v>จีน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64.xlsx]ก.ย.64'!$R$6</c:f>
              <c:numCache>
                <c:formatCode>0.00</c:formatCode>
                <c:ptCount val="1"/>
                <c:pt idx="0">
                  <c:v>2.98752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7C-4F6E-B18B-5B01F76361B2}"/>
            </c:ext>
          </c:extLst>
        </c:ser>
        <c:ser>
          <c:idx val="4"/>
          <c:order val="4"/>
          <c:tx>
            <c:strRef>
              <c:f>'[CTG ตลาด ส.ค. 64.xlsx]ก.ย.64'!$Q$7</c:f>
              <c:strCache>
                <c:ptCount val="1"/>
                <c:pt idx="0">
                  <c:v>สหรัฐอเมริกา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64.xlsx]ก.ย.64'!$R$7</c:f>
              <c:numCache>
                <c:formatCode>0.00</c:formatCode>
                <c:ptCount val="1"/>
                <c:pt idx="0">
                  <c:v>3.1814999999999998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7C-4F6E-B18B-5B01F76361B2}"/>
            </c:ext>
          </c:extLst>
        </c:ser>
        <c:ser>
          <c:idx val="5"/>
          <c:order val="5"/>
          <c:tx>
            <c:strRef>
              <c:f>'[CTG ตลาด ส.ค. 64.xlsx]ก.ย.64'!$Q$8</c:f>
              <c:strCache>
                <c:ptCount val="1"/>
                <c:pt idx="0">
                  <c:v>สหราชอาณาจักร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64.xlsx]ก.ย.64'!$R$8</c:f>
              <c:numCache>
                <c:formatCode>0.00</c:formatCode>
                <c:ptCount val="1"/>
                <c:pt idx="0">
                  <c:v>-0.154944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7C-4F6E-B18B-5B01F76361B2}"/>
            </c:ext>
          </c:extLst>
        </c:ser>
        <c:ser>
          <c:idx val="6"/>
          <c:order val="6"/>
          <c:tx>
            <c:strRef>
              <c:f>'[CTG ตลาด ส.ค. 64.xlsx]ก.ย.64'!$Q$9</c:f>
              <c:strCache>
                <c:ptCount val="1"/>
                <c:pt idx="0">
                  <c:v>ซาอุดีอาระเบีย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64.xlsx]ก.ย.64'!$R$9</c:f>
              <c:numCache>
                <c:formatCode>0.00</c:formatCode>
                <c:ptCount val="1"/>
                <c:pt idx="0">
                  <c:v>-0.176175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7C-4F6E-B18B-5B01F76361B2}"/>
            </c:ext>
          </c:extLst>
        </c:ser>
        <c:ser>
          <c:idx val="7"/>
          <c:order val="7"/>
          <c:tx>
            <c:strRef>
              <c:f>'[CTG ตลาด ส.ค. 64.xlsx]ก.ย.64'!$Q$10</c:f>
              <c:strCache>
                <c:ptCount val="1"/>
                <c:pt idx="0">
                  <c:v>ฮังการี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37C-4F6E-B18B-5B01F76361B2}"/>
              </c:ext>
            </c:extLst>
          </c:dPt>
          <c:val>
            <c:numRef>
              <c:f>'[CTG ตลาด ส.ค. 64.xlsx]ก.ย.64'!$R$10</c:f>
              <c:numCache>
                <c:formatCode>0.00</c:formatCode>
                <c:ptCount val="1"/>
                <c:pt idx="0">
                  <c:v>-0.20244000000000001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37C-4F6E-B18B-5B01F76361B2}"/>
            </c:ext>
          </c:extLst>
        </c:ser>
        <c:ser>
          <c:idx val="8"/>
          <c:order val="8"/>
          <c:tx>
            <c:strRef>
              <c:f>'[CTG ตลาด ส.ค. 64.xlsx]ก.ย.64'!$Q$11</c:f>
              <c:strCache>
                <c:ptCount val="1"/>
                <c:pt idx="0">
                  <c:v>เวียดนาม</c:v>
                </c:pt>
              </c:strCache>
            </c:strRef>
          </c:tx>
          <c:spPr>
            <a:solidFill>
              <a:srgbClr val="70AD47"/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64.xlsx]ก.ย.64'!$R$11</c:f>
              <c:numCache>
                <c:formatCode>0.00</c:formatCode>
                <c:ptCount val="1"/>
                <c:pt idx="0">
                  <c:v>-1.2048680000000001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7C-4F6E-B18B-5B01F76361B2}"/>
            </c:ext>
          </c:extLst>
        </c:ser>
        <c:ser>
          <c:idx val="9"/>
          <c:order val="9"/>
          <c:tx>
            <c:strRef>
              <c:f>'[CTG ตลาด ส.ค. 64.xlsx]ก.ย.64'!$Q$12</c:f>
              <c:strCache>
                <c:ptCount val="1"/>
                <c:pt idx="0">
                  <c:v>สวิตเซอร์แลนด์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C37C-4F6E-B18B-5B01F76361B2}"/>
              </c:ext>
            </c:extLst>
          </c:dPt>
          <c:val>
            <c:numRef>
              <c:f>'[CTG ตลาด ส.ค. 64.xlsx]ก.ย.64'!$R$12</c:f>
              <c:numCache>
                <c:formatCode>0.00</c:formatCode>
                <c:ptCount val="1"/>
                <c:pt idx="0">
                  <c:v>-1.7791249999999998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37C-4F6E-B18B-5B01F76361B2}"/>
            </c:ext>
          </c:extLst>
        </c:ser>
        <c:ser>
          <c:idx val="10"/>
          <c:order val="10"/>
          <c:tx>
            <c:strRef>
              <c:f>'[CTG ตลาด ส.ค. 64.xlsx]ก.ย.64'!$Q$13</c:f>
              <c:strCache>
                <c:ptCount val="1"/>
                <c:pt idx="0">
                  <c:v>อื่นๆ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val>
            <c:numRef>
              <c:f>'[CTG ตลาด ส.ค. 64.xlsx]ก.ย.64'!$R$13</c:f>
              <c:numCache>
                <c:formatCode>0.00</c:formatCode>
                <c:ptCount val="1"/>
                <c:pt idx="0">
                  <c:v>9.5404680000000006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37C-4F6E-B18B-5B01F7636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706659240"/>
        <c:axId val="706661536"/>
      </c:barChart>
      <c:catAx>
        <c:axId val="70665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6"/>
                </a:solidFill>
                <a:latin typeface="FreesiaUPC" panose="020B0604020202020204" pitchFamily="34" charset="-34"/>
                <a:ea typeface="+mn-ea"/>
                <a:cs typeface="FreesiaUPC" panose="020B0604020202020204" pitchFamily="34" charset="-34"/>
              </a:defRPr>
            </a:pPr>
            <a:endParaRPr lang="th-TH"/>
          </a:p>
        </c:txPr>
        <c:crossAx val="706661536"/>
        <c:crosses val="autoZero"/>
        <c:auto val="1"/>
        <c:lblAlgn val="ctr"/>
        <c:lblOffset val="100"/>
        <c:noMultiLvlLbl val="0"/>
      </c:catAx>
      <c:valAx>
        <c:axId val="706661536"/>
        <c:scaling>
          <c:orientation val="minMax"/>
          <c:max val="22"/>
          <c:min val="-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Kanit Light" pitchFamily="2" charset="-34"/>
                    <a:ea typeface="+mn-ea"/>
                    <a:cs typeface="Kanit Light" pitchFamily="2" charset="-34"/>
                  </a:defRPr>
                </a:pPr>
                <a:r>
                  <a:rPr lang="en-US" sz="1400">
                    <a:latin typeface="Kanit Light" pitchFamily="2" charset="-34"/>
                    <a:cs typeface="Kanit Light" pitchFamily="2" charset="-34"/>
                  </a:rPr>
                  <a:t>%CTG</a:t>
                </a:r>
                <a:endParaRPr lang="en-GB" sz="1400">
                  <a:latin typeface="Kanit Light" pitchFamily="2" charset="-34"/>
                  <a:cs typeface="Kanit Light" pitchFamily="2" charset="-34"/>
                </a:endParaRPr>
              </a:p>
            </c:rich>
          </c:tx>
          <c:layout>
            <c:manualLayout>
              <c:xMode val="edge"/>
              <c:yMode val="edge"/>
              <c:x val="2.2320119490085135E-2"/>
              <c:y val="0.45105914619702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anit Light" pitchFamily="2" charset="-34"/>
                  <a:ea typeface="+mn-ea"/>
                  <a:cs typeface="Kanit Light" pitchFamily="2" charset="-34"/>
                </a:defRPr>
              </a:pPr>
              <a:endParaRPr lang="th-TH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anit Light" pitchFamily="2" charset="-34"/>
                <a:ea typeface="+mn-ea"/>
                <a:cs typeface="Kanit Light" pitchFamily="2" charset="-34"/>
              </a:defRPr>
            </a:pPr>
            <a:endParaRPr lang="th-TH"/>
          </a:p>
        </c:txPr>
        <c:crossAx val="706659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latin typeface="FreesiaUPC" panose="020B0604020202020204" pitchFamily="34" charset="-34"/>
          <a:cs typeface="FreesiaUPC" panose="020B0604020202020204" pitchFamily="34" charset="-34"/>
        </a:defRPr>
      </a:pPr>
      <a:endParaRPr lang="th-TH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r>
              <a:rPr lang="th-TH" sz="1200" b="1" dirty="0">
                <a:solidFill>
                  <a:schemeClr val="accent1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มูลค่าการนำเข้าสินค้าของไทย</a:t>
            </a:r>
            <a:r>
              <a:rPr lang="th-TH" sz="1200" b="1" baseline="0" dirty="0">
                <a:solidFill>
                  <a:schemeClr val="accent1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 ปี 2564</a:t>
            </a:r>
            <a:endParaRPr lang="en-US" sz="1200" b="1" dirty="0">
              <a:solidFill>
                <a:schemeClr val="accent1"/>
              </a:solidFill>
              <a:latin typeface="Kanit Light" panose="00000400000000000000" pitchFamily="2" charset="-34"/>
              <a:cs typeface="Kanit Light" panose="00000400000000000000" pitchFamily="2" charset="-34"/>
            </a:endParaRPr>
          </a:p>
        </c:rich>
      </c:tx>
      <c:layout>
        <c:manualLayout>
          <c:xMode val="edge"/>
          <c:yMode val="edge"/>
          <c:x val="3.1240138416363097E-2"/>
          <c:y val="5.5204370273533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9078426571315485"/>
          <c:y val="0.21267483647878707"/>
          <c:w val="0.67288446874385621"/>
          <c:h val="0.52746652872818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มูลค่า (แกนซ้าย)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593637589260741E-17"/>
                  <c:y val="9.20072837892221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65-45CD-861F-1E8D91B2B519}"/>
                </c:ext>
              </c:extLst>
            </c:dLbl>
            <c:dLbl>
              <c:idx val="1"/>
              <c:layout>
                <c:manualLayout>
                  <c:x val="0"/>
                  <c:y val="-4.60036418946110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65-45CD-861F-1E8D91B2B519}"/>
                </c:ext>
              </c:extLst>
            </c:dLbl>
            <c:dLbl>
              <c:idx val="2"/>
              <c:layout>
                <c:manualLayout>
                  <c:x val="0"/>
                  <c:y val="-4.600364189461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65-45CD-861F-1E8D91B2B519}"/>
                </c:ext>
              </c:extLst>
            </c:dLbl>
            <c:dLbl>
              <c:idx val="3"/>
              <c:layout>
                <c:manualLayout>
                  <c:x val="0"/>
                  <c:y val="2.76021851367665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65-45CD-861F-1E8D91B2B519}"/>
                </c:ext>
              </c:extLst>
            </c:dLbl>
            <c:dLbl>
              <c:idx val="4"/>
              <c:layout>
                <c:manualLayout>
                  <c:x val="2.464789415767187E-3"/>
                  <c:y val="1.38010925683833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65-45CD-861F-1E8D91B2B519}"/>
                </c:ext>
              </c:extLst>
            </c:dLbl>
            <c:dLbl>
              <c:idx val="6"/>
              <c:layout>
                <c:manualLayout>
                  <c:x val="-9.0374550357042966E-17"/>
                  <c:y val="2.76021851367666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65-45CD-861F-1E8D91B2B519}"/>
                </c:ext>
              </c:extLst>
            </c:dLbl>
            <c:dLbl>
              <c:idx val="7"/>
              <c:layout>
                <c:manualLayout>
                  <c:x val="-7.3943682473019221E-3"/>
                  <c:y val="4.60036418946110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65-45CD-861F-1E8D91B2B5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Kanit Light" panose="00000400000000000000" pitchFamily="2" charset="-34"/>
                    <a:ea typeface="+mn-ea"/>
                    <a:cs typeface="Kanit Light" panose="00000400000000000000" pitchFamily="2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Sheet1!$B$2:$B$10</c:f>
              <c:numCache>
                <c:formatCode>0.0</c:formatCode>
                <c:ptCount val="9"/>
                <c:pt idx="0">
                  <c:v>19908.96</c:v>
                </c:pt>
                <c:pt idx="1">
                  <c:v>20211.759999999998</c:v>
                </c:pt>
                <c:pt idx="2">
                  <c:v>23511.65</c:v>
                </c:pt>
                <c:pt idx="3">
                  <c:v>21246.79</c:v>
                </c:pt>
                <c:pt idx="4">
                  <c:v>22261.96</c:v>
                </c:pt>
                <c:pt idx="5">
                  <c:v>22754.37</c:v>
                </c:pt>
                <c:pt idx="6">
                  <c:v>22467.37</c:v>
                </c:pt>
                <c:pt idx="7">
                  <c:v>23191.89</c:v>
                </c:pt>
                <c:pt idx="8">
                  <c:v>22426.15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65-45CD-861F-1E8D91B2B5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9831664"/>
        <c:axId val="3298300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อัตราขยายตัว (แกนขวา)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dLbls>
            <c:delete val="1"/>
          </c:dLbls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Sheet1!$C$2:$C$10</c:f>
              <c:numCache>
                <c:formatCode>0.0</c:formatCode>
                <c:ptCount val="9"/>
                <c:pt idx="0">
                  <c:v>-5.25</c:v>
                </c:pt>
                <c:pt idx="1">
                  <c:v>21.93</c:v>
                </c:pt>
                <c:pt idx="2">
                  <c:v>14.18</c:v>
                </c:pt>
                <c:pt idx="3">
                  <c:v>29.73</c:v>
                </c:pt>
                <c:pt idx="4">
                  <c:v>63.54</c:v>
                </c:pt>
                <c:pt idx="5">
                  <c:v>53.75</c:v>
                </c:pt>
                <c:pt idx="6">
                  <c:v>45.94</c:v>
                </c:pt>
                <c:pt idx="7">
                  <c:v>47.92</c:v>
                </c:pt>
                <c:pt idx="8">
                  <c:v>30.31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465-45CD-861F-1E8D91B2B5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17773528"/>
        <c:axId val="517772872"/>
      </c:lineChart>
      <c:catAx>
        <c:axId val="32983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329830024"/>
        <c:crosses val="autoZero"/>
        <c:auto val="1"/>
        <c:lblAlgn val="ctr"/>
        <c:lblOffset val="100"/>
        <c:noMultiLvlLbl val="0"/>
      </c:catAx>
      <c:valAx>
        <c:axId val="329830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Kanit Light" panose="00000400000000000000" pitchFamily="2" charset="-34"/>
                    <a:ea typeface="+mn-ea"/>
                    <a:cs typeface="Kanit Light" panose="00000400000000000000" pitchFamily="2" charset="-34"/>
                  </a:defRPr>
                </a:pPr>
                <a:r>
                  <a:rPr lang="th-TH" sz="800" b="1" dirty="0">
                    <a:solidFill>
                      <a:schemeClr val="tx1"/>
                    </a:solidFill>
                    <a:latin typeface="Kanit Light" panose="00000400000000000000" pitchFamily="2" charset="-34"/>
                    <a:cs typeface="Kanit Light" panose="00000400000000000000" pitchFamily="2" charset="-34"/>
                  </a:rPr>
                  <a:t>ล้านดอลลาร์สหรัฐ</a:t>
                </a:r>
                <a:endParaRPr lang="en-US" sz="800" b="1" dirty="0">
                  <a:solidFill>
                    <a:schemeClr val="tx1"/>
                  </a:solidFill>
                  <a:latin typeface="Kanit Light" panose="00000400000000000000" pitchFamily="2" charset="-34"/>
                  <a:cs typeface="Kanit Light" panose="00000400000000000000" pitchFamily="2" charset="-34"/>
                </a:endParaRPr>
              </a:p>
            </c:rich>
          </c:tx>
          <c:layout>
            <c:manualLayout>
              <c:xMode val="edge"/>
              <c:yMode val="edge"/>
              <c:x val="2.53927602356183E-2"/>
              <c:y val="0.341490829518110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defRPr>
              </a:pPr>
              <a:endParaRPr lang="th-TH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329831664"/>
        <c:crosses val="autoZero"/>
        <c:crossBetween val="between"/>
      </c:valAx>
      <c:valAx>
        <c:axId val="517772872"/>
        <c:scaling>
          <c:orientation val="minMax"/>
          <c:max val="70"/>
          <c:min val="-1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Kanit Light" panose="00000400000000000000" pitchFamily="2" charset="-34"/>
                    <a:ea typeface="+mn-ea"/>
                    <a:cs typeface="Kanit Light" panose="00000400000000000000" pitchFamily="2" charset="-34"/>
                  </a:defRPr>
                </a:pPr>
                <a:r>
                  <a:rPr lang="th-TH" sz="800" b="1" dirty="0">
                    <a:solidFill>
                      <a:schemeClr val="tx1"/>
                    </a:solidFill>
                    <a:latin typeface="Kanit Light" panose="00000400000000000000" pitchFamily="2" charset="-34"/>
                    <a:cs typeface="Kanit Light" panose="00000400000000000000" pitchFamily="2" charset="-34"/>
                  </a:rPr>
                  <a:t>ร้อยละ</a:t>
                </a:r>
                <a:endParaRPr lang="en-US" sz="800" b="1" dirty="0">
                  <a:solidFill>
                    <a:schemeClr val="tx1"/>
                  </a:solidFill>
                  <a:latin typeface="Kanit Light" panose="00000400000000000000" pitchFamily="2" charset="-34"/>
                  <a:cs typeface="Kanit Light" panose="00000400000000000000" pitchFamily="2" charset="-34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defRPr>
              </a:pPr>
              <a:endParaRPr lang="th-TH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517773528"/>
        <c:crosses val="max"/>
        <c:crossBetween val="between"/>
        <c:majorUnit val="10"/>
      </c:valAx>
      <c:catAx>
        <c:axId val="517773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7772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424289238186"/>
          <c:y val="0.87133252265498251"/>
          <c:w val="0.48137337289934928"/>
          <c:h val="8.72641996398675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r>
              <a:rPr lang="th-TH" sz="1200" b="1" dirty="0">
                <a:solidFill>
                  <a:schemeClr val="tx1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อัตราขยายตัวของการนำเข้า</a:t>
            </a:r>
            <a:r>
              <a:rPr lang="th-TH" sz="1200" b="1" baseline="0" dirty="0">
                <a:solidFill>
                  <a:schemeClr val="tx1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 แยกตามแหล่งนำเข้าสำคัญ ปี 2564</a:t>
            </a:r>
            <a:endParaRPr lang="en-US" sz="1200" b="1" dirty="0">
              <a:solidFill>
                <a:schemeClr val="tx1"/>
              </a:solidFill>
              <a:latin typeface="Kanit Light" panose="00000400000000000000" pitchFamily="2" charset="-34"/>
              <a:cs typeface="Kanit Light" panose="00000400000000000000" pitchFamily="2" charset="-34"/>
            </a:endParaRPr>
          </a:p>
        </c:rich>
      </c:tx>
      <c:layout>
        <c:manualLayout>
          <c:xMode val="edge"/>
          <c:yMode val="edge"/>
          <c:x val="0.18939465372518249"/>
          <c:y val="5.7663410575554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5.9182424751840552E-2"/>
          <c:y val="0.20311322598445083"/>
          <c:w val="0.92762757568860887"/>
          <c:h val="0.551135160963791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จีน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4.55</c:v>
                </c:pt>
                <c:pt idx="1">
                  <c:v>102.67</c:v>
                </c:pt>
                <c:pt idx="2">
                  <c:v>19.71</c:v>
                </c:pt>
                <c:pt idx="3">
                  <c:v>21.78</c:v>
                </c:pt>
                <c:pt idx="4">
                  <c:v>44.69</c:v>
                </c:pt>
                <c:pt idx="5">
                  <c:v>37.020000000000003</c:v>
                </c:pt>
                <c:pt idx="6">
                  <c:v>37.799999999999997</c:v>
                </c:pt>
                <c:pt idx="7">
                  <c:v>45.31</c:v>
                </c:pt>
                <c:pt idx="8">
                  <c:v>33.89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DB-4A83-AD47-FC120E9407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ญี่ปุ่น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-4.3600000000000003</c:v>
                </c:pt>
                <c:pt idx="1">
                  <c:v>18</c:v>
                </c:pt>
                <c:pt idx="2">
                  <c:v>29.22</c:v>
                </c:pt>
                <c:pt idx="3">
                  <c:v>23.29</c:v>
                </c:pt>
                <c:pt idx="4">
                  <c:v>48.91</c:v>
                </c:pt>
                <c:pt idx="5">
                  <c:v>72.13</c:v>
                </c:pt>
                <c:pt idx="6">
                  <c:v>73.36</c:v>
                </c:pt>
                <c:pt idx="7">
                  <c:v>71.459999999999994</c:v>
                </c:pt>
                <c:pt idx="8">
                  <c:v>39.85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DB-4A83-AD47-FC120E9407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สหรัฐฯ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-38.57</c:v>
                </c:pt>
                <c:pt idx="1">
                  <c:v>-40.07</c:v>
                </c:pt>
                <c:pt idx="2">
                  <c:v>-32.49</c:v>
                </c:pt>
                <c:pt idx="3">
                  <c:v>-20.100000000000001</c:v>
                </c:pt>
                <c:pt idx="4">
                  <c:v>12.55</c:v>
                </c:pt>
                <c:pt idx="5">
                  <c:v>34.36</c:v>
                </c:pt>
                <c:pt idx="6">
                  <c:v>32.03</c:v>
                </c:pt>
                <c:pt idx="7">
                  <c:v>22.87</c:v>
                </c:pt>
                <c:pt idx="8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DB-4A83-AD47-FC120E9407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มาเลเซีย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-12.44</c:v>
                </c:pt>
                <c:pt idx="1">
                  <c:v>2.4500000000000002</c:v>
                </c:pt>
                <c:pt idx="2">
                  <c:v>12.93</c:v>
                </c:pt>
                <c:pt idx="3">
                  <c:v>85.58</c:v>
                </c:pt>
                <c:pt idx="4">
                  <c:v>39.19</c:v>
                </c:pt>
                <c:pt idx="5">
                  <c:v>23.39</c:v>
                </c:pt>
                <c:pt idx="6">
                  <c:v>34.590000000000003</c:v>
                </c:pt>
                <c:pt idx="7">
                  <c:v>-0.31</c:v>
                </c:pt>
                <c:pt idx="8">
                  <c:v>10.73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1DB-4A83-AD47-FC120E9407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ไต้หวัน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ม.ค. 64</c:v>
                </c:pt>
                <c:pt idx="1">
                  <c:v>ก.พ. 64</c:v>
                </c:pt>
                <c:pt idx="2">
                  <c:v>มี.ค. 64</c:v>
                </c:pt>
                <c:pt idx="3">
                  <c:v>เม.ย. 64</c:v>
                </c:pt>
                <c:pt idx="4">
                  <c:v>พ.ค. 64</c:v>
                </c:pt>
                <c:pt idx="5">
                  <c:v>มิ.ย. 64</c:v>
                </c:pt>
                <c:pt idx="6">
                  <c:v>ก.ค. 64</c:v>
                </c:pt>
                <c:pt idx="7">
                  <c:v>ส.ค. 64</c:v>
                </c:pt>
                <c:pt idx="8">
                  <c:v>ก.ย. 64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19.79</c:v>
                </c:pt>
                <c:pt idx="1">
                  <c:v>7.17</c:v>
                </c:pt>
                <c:pt idx="2">
                  <c:v>27.65</c:v>
                </c:pt>
                <c:pt idx="3">
                  <c:v>3.69</c:v>
                </c:pt>
                <c:pt idx="4">
                  <c:v>44.64</c:v>
                </c:pt>
                <c:pt idx="5">
                  <c:v>63.89</c:v>
                </c:pt>
                <c:pt idx="6">
                  <c:v>21.86</c:v>
                </c:pt>
                <c:pt idx="7">
                  <c:v>56.59</c:v>
                </c:pt>
                <c:pt idx="8">
                  <c:v>39.65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1DB-4A83-AD47-FC120E940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5395544"/>
        <c:axId val="705394888"/>
      </c:lineChart>
      <c:catAx>
        <c:axId val="70539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705394888"/>
        <c:crosses val="autoZero"/>
        <c:auto val="1"/>
        <c:lblAlgn val="ctr"/>
        <c:lblOffset val="100"/>
        <c:noMultiLvlLbl val="0"/>
      </c:catAx>
      <c:valAx>
        <c:axId val="70539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Kanit Light" panose="00000400000000000000" pitchFamily="2" charset="-34"/>
                <a:ea typeface="+mn-ea"/>
                <a:cs typeface="Kanit Light" panose="00000400000000000000" pitchFamily="2" charset="-34"/>
              </a:defRPr>
            </a:pPr>
            <a:endParaRPr lang="th-TH"/>
          </a:p>
        </c:txPr>
        <c:crossAx val="70539554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37667235933719"/>
          <c:y val="0.87808345401338905"/>
          <c:w val="0.81479473910129618"/>
          <c:h val="9.0864417425650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Kanit Light" panose="00000400000000000000" pitchFamily="2" charset="-34"/>
              <a:ea typeface="+mn-ea"/>
              <a:cs typeface="Kanit Light" panose="00000400000000000000" pitchFamily="2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fld id="{AAF0FDC8-3FBC-4053-811E-181F1190A32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fld id="{398C3156-F70D-49FD-ACED-ED5C25EDA0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6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341313"/>
            <a:ext cx="6773863" cy="3810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1293" y="4394735"/>
            <a:ext cx="6628858" cy="4761397"/>
          </a:xfrm>
        </p:spPr>
        <p:txBody>
          <a:bodyPr/>
          <a:lstStyle/>
          <a:p>
            <a:pPr marL="309841" indent="-309841"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ภาพรวมการค้าระหว่างประเทศเดือน กันยายน 2564</a:t>
            </a:r>
            <a:b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การส่งออก มีมูลค่า 2</a:t>
            </a:r>
            <a:r>
              <a:rPr lang="en-US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,03</a:t>
            </a:r>
            <a:r>
              <a:rPr lang="en-US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6.0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ล้านเหรียญสหรัฐ (คิดเป็นมูลค่า 760,556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ล้านบาท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ขยายตัวร้อยละ 17.1 </a:t>
            </a:r>
            <a:r>
              <a:rPr lang="th-TH" sz="1600" u="sng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หากหักสินค้าเกี่ยวเนื่องกับน้ำมัน ทองคำ และยุทธปัจจัย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การส่งออกไทยขยายตัวร้อยละ 14.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</a:t>
            </a:r>
            <a:endParaRPr lang="th-TH" sz="16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313282"/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การนำเข้า มีมูลค่า 22,426.</a:t>
            </a:r>
            <a:r>
              <a:rPr lang="en-US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ล้านเหรียญสหรัฐ (คิดเป็นมูลค่า 750,267 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ล้านบาท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 ขยายตัวร้อยละ 30.3</a:t>
            </a:r>
          </a:p>
          <a:p>
            <a:pPr indent="313282"/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ดุลการค้า เดือนกันยายน 2564 เกินดุล 609.8 ล้านดอลลาร์สหรัฐ</a:t>
            </a:r>
          </a:p>
          <a:p>
            <a:pPr marL="309841" indent="-309841" defTabSz="991629"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 9 เดือนแรก ของปี 2564 </a:t>
            </a:r>
          </a:p>
          <a:p>
            <a:pPr indent="313282" defTabSz="991629">
              <a:defRPr/>
            </a:pP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การส่งออก มีมูลค่า 199,997.7 ล้านเหรียญสหรัฐ (คิดเป็นมูลค่า 6,202,170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ล้านบาท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ขยายตัวร้อยละ 15.</a:t>
            </a:r>
            <a:r>
              <a:rPr lang="en-US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u="sng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หากหักสินค้าเกี่ยวเนื่องกับน้ำมัน ทองคำ และยุทธปัจจัย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การส่งออกไทยขยายตัวสูงถึงร้อยละ 20.4</a:t>
            </a:r>
            <a:endParaRPr lang="th-TH" sz="16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313282" defTabSz="991629">
              <a:defRPr/>
            </a:pP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การนำเข้า มีมูลค่า 197,980.9 ล้านเหรียญสหรัฐ (คิดเป็นมูลค่า 6,226,790.7 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ล้านบาท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ขยายตัวร้อยละ 30.9</a:t>
            </a:r>
          </a:p>
          <a:p>
            <a:pPr indent="313282" defTabSz="991629">
              <a:defRPr/>
            </a:pP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ดุลการค้า 9 เดือนแรกของปี 2564 การค้าเกินดุล 2,016.8 ล้านดอลลาร์สหรัฐ</a:t>
            </a:r>
            <a:endParaRPr lang="en-US" sz="16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17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E2D31D2-67C1-47BA-8237-A41034D373C2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23</a:t>
            </a:fld>
            <a:endParaRPr lang="th-TH" sz="130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6634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3" y="192088"/>
            <a:ext cx="6653212" cy="3741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2412" y="4173847"/>
            <a:ext cx="6551111" cy="6040724"/>
          </a:xfrm>
        </p:spPr>
        <p:txBody>
          <a:bodyPr/>
          <a:lstStyle/>
          <a:p>
            <a:pPr algn="thaiDist"/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การนำเข้า เดือนกันยายน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2564</a:t>
            </a:r>
            <a:endParaRPr lang="en-US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การนำเข้า ก.ย.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มีมูลค่า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22,426.2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ขยายตัว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30.3%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การนำเข้า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เดือนแรก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มีมูลค่า 197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980.9 ล้านเหรียญสหรัฐ ขยายตัว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30.9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สินค้าที่มีมูลค่านำเข้าสูง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อันดับแรกในเดือน ก.ย.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ได้แก่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(1)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น้ำมันดิบ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(2)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เครื่องจักรกลและส่วนประกอบ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(3)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เคมีภัณฑ์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(4)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เครื่องจักรไฟฟ้าและส่วนประกอบ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(5)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แผงวงจรไฟฟ้า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(6)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เหล็ก เหล็กกล้า และผลิตภัณฑ์</a:t>
            </a:r>
            <a:b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สินแร่โลหะอื่นๆ เศษโลหะ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(8)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เครื่องเพชรพลอย อัญมณี เงินแท่ง และทองคำ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(9)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ส่วนประกอบและอุปกรณ์ยานยนต์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(10)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เครื่องคอมพิวเตอร์ อุปกรณ์ และส่วนประกอบ</a:t>
            </a:r>
            <a:endParaRPr lang="en-US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สินค้านำเข้าที่มูลค่าขยายตัวสูงในเดือน ก.ย.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(YoY)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ได้แก่ ผลิตภัณฑ์เวชกรรมและเภสัชกรรม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(88.2%)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เหล็ก เหล็กกล้า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(85.7%)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ก๊าซธรรมชาติ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(84.6%)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สินแร่โลหะอื่นๆ เศษโลหะ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65.0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ไดโอด ทรานซิสเตอร์ และอุปกรณ์กึ่งตัวนำ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(66.8%)</a:t>
            </a: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มูลค่านำเข้า รายหมวดสินค้า</a:t>
            </a:r>
            <a:endParaRPr lang="en-US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หมวดสินค้าเชื้อเพลิง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มีมูลค่า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422.2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ขยายตัว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43.9% </a:t>
            </a:r>
            <a:endParaRPr lang="th-TH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หมวดสินค้าทุน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มีมูลค่า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551.3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ขยายตัว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16.1%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หมวดสินค้าวัตถุดิบและกึ่งสำเร็จรูป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มีมูลค่า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755.3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ขยายตัว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44.6%</a:t>
            </a:r>
            <a:endParaRPr lang="th-TH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หมวดสินค้ายานพาหนะและอุปกรณ์ขนส่ง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มีมูลค่า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1,137.6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ขยายตัว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16.2%</a:t>
            </a:r>
            <a:endParaRPr lang="th-TH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หมวดสินค้าอื่นๆ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มีมูลค่า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47.6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ล้านเหรียญสหรัฐ หดตัว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82.2%</a:t>
            </a: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แหล่งนำเข้าสินค้าสำคัญ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 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อันดับแรก</a:t>
            </a:r>
            <a:endParaRPr lang="en-US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จีน (สัดส่วน </a:t>
            </a:r>
            <a:r>
              <a:rPr lang="en-US" sz="16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25.2%)</a:t>
            </a:r>
            <a:r>
              <a:rPr lang="th-TH" sz="1600" b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ก.ย. 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มูลค่า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นำเข้า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5,643.5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สินค้าที่มูลค่านำเข้าขยายตัวสูง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ได้แก่ ผลิตภัณฑ์เวชกรรมและเภสัชกรรม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(723.1%)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ไดโอด ทรานซิสเตอร์ และอุปกรณ์กึ่งตัวนำ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(149.6%)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เหล็ก เหล็กกล้า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(99.6%)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สินแร่โลหะอื่นๆ เศษโลหะ และผลิตภัณฑ์ (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93.2%)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ผลิตภัณฑ์โลหะ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(70.4%)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เครื่องคอมพิวเตอร์ อุปกรณ์ และส่วนประกอบ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(61.5%)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เคมีภัณฑ์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(52.1%)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ญี่ปุ่น (สัดส่วน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13.5%)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มูลค่านำเข้า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3,017.5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สินค้าที่มูลค่านำเข้าขยายตัวสูง ได้แก่ เหล็ก เหล็กกล้า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(260.2%)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ผลิตภัณฑ์โลหะ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(77.3%)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ไดโอด ทรานซิสเตอร์ และอุปกรณ์กึ่งตัวนำ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(73.7%)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เคมีภัณฑ์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(52.5%)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สหรัฐฯ (สัดส่วน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4.9%)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มูลค่านำเข้า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1,108.4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สินค้าที่มูลค่านำเข้าขยายตัวสูง ได้แก่ เยื่อกระดาษและเศษกระดาษ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(350.9%)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น้ำมันดิบ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(247.8%)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สินแร่โลหะอื่นๆ 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เศษโลหะ และผลิตภัณฑ์ 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(62.9%)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ผลิตภัณฑ์เวชกรรมและเภสัชกรรม 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(60.9%)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เคมีภัณฑ์ </a:t>
            </a:r>
            <a:r>
              <a:rPr lang="en-US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(31.8%)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มาเลเซีย (สัดส่วน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4.2%)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มูลค่านำเข้า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947.7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สินค้าที่มูลค่านำเข้าขยายตัวสูง ได้แก่ เครื่องมือเครื่องใช้เกี่ยวกับวิทยาศาสตร์และการแพทย์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(104.5%)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แผงวงจรไฟฟ้า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(53.5%)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เคมีภัณฑ์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(40.1%)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แผงวงจรไฟฟ้า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(53.5%)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เคมีภัณฑ์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(40.1%)</a:t>
            </a:r>
          </a:p>
          <a:p>
            <a:pPr marL="342900" indent="-342900" algn="thaiDist">
              <a:buFont typeface="Symbol" panose="05050102010706020507" pitchFamily="18" charset="2"/>
              <a:buChar char="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ไต้หวัน (สัดส่วน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4.1%)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ก.ย.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มูลค่านำเข้า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920.5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ล้านเหรียญสหรัฐ สินค้าที่มูลค่านำเข้าขยายตัวสูง ได้แก่ เหล็ก เหล็กกล้า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(100.1%)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เครื่องคอมพิวเตอร์ อุปกรณ์และส่วนประกอบ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(85.0%)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สินแร่โลหะอื่นๆ เศษโลหะ และผลิตภัณฑ์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(81.7%)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เคมีภัณฑ์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(73.6%) 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เครื่องจักรไฟฟ้าและส่วนประกอบ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(72.9%)</a:t>
            </a:r>
          </a:p>
          <a:p>
            <a:endParaRPr lang="en-US" sz="1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1FBFB34-34FF-4D5B-B142-516375DDC75B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4CDB1D-305D-4983-9E9E-52FAF6BEEC17}" type="slidenum">
              <a:rPr lang="th-TH" smtClean="0"/>
              <a:pPr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689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775" y="2000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5652" y="4024951"/>
            <a:ext cx="6600436" cy="5893749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ปัจจัยสนับสนุนการส่งออก</a:t>
            </a:r>
          </a:p>
          <a:p>
            <a:pPr marL="228580" indent="-228580">
              <a:lnSpc>
                <a:spcPts val="1800"/>
              </a:lnSpc>
              <a:buAutoNum type="arabicPeriod"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การทำงานเชิงรุกตามแผนงานส่งเสริมการส่งออก</a:t>
            </a:r>
          </a:p>
          <a:p>
            <a:pPr marL="685741" lvl="1" indent="-228580" algn="thaiDi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b="1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ใช้ยุทธศาสตร์ “ตลาดนำการผลิต” </a:t>
            </a:r>
            <a:r>
              <a:rPr lang="th-TH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เพื่อขายสินค้าให้ตรงกับความต้องการสินค้าในตลาดโลก โดยกระทรวง</a:t>
            </a:r>
          </a:p>
          <a:p>
            <a:pPr marL="457161" lvl="1" algn="thaiDist">
              <a:lnSpc>
                <a:spcPts val="1800"/>
              </a:lnSpc>
            </a:pPr>
            <a:r>
              <a:rPr lang="th-TH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พาณิชย์ส่งเสริมการค้าทั้งสินค้าและบริการ</a:t>
            </a:r>
            <a:r>
              <a:rPr lang="en-US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b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</a:t>
            </a:r>
            <a:r>
              <a:rPr lang="th-TH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อาหารตามเทรนด์ใหม่ๆ อาหารฮาลาล สินค้าตามเมกะเทรนด์โลก สินค้าตามโมเดลเศรษฐกิจ </a:t>
            </a:r>
            <a:r>
              <a:rPr lang="en-US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BCG</a:t>
            </a:r>
            <a:r>
              <a:rPr lang="th-TH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สินค้าที่เกี่ยวเนื่องกับสุขภาพและความงาม ผลักดันแบรนด์ไทยเข้าสู่ตลาดโลก และส่งเสริมผลิตภัณฑ์สมุนไพรไทย </a:t>
            </a:r>
            <a:r>
              <a:rPr lang="th-TH" sz="1600" b="1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 </a:t>
            </a:r>
            <a:r>
              <a:rPr lang="th-TH" sz="160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มุ่งเน้นส่งเสริมบริการที่ไทยมีศักยภาพสูง ได้แก่ บริการ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สุขภาพและการแพทย์ บริการดิจิทัลคอนเทนต์ บริการด้านวิชาชีพและการให้บริการทางธุรกิจ บริการโลจิสติกส์</a:t>
            </a:r>
            <a:endParaRPr lang="th-TH" sz="1600" b="1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85741" lvl="1" indent="-228580" algn="thaiDi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สร้างทีมเซลล์แมนประเทศ และทีมเซลล์แมนจังหวัด </a:t>
            </a:r>
            <a:r>
              <a:rPr lang="th-TH" sz="1600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ทำงานร่วมกัน ให้เกิดการเจรจาจับคู่ธุรกิจระหว่างผู้นำเข้า</a:t>
            </a:r>
          </a:p>
          <a:p>
            <a:pPr marL="457161" lvl="1" algn="thaiDist">
              <a:lnSpc>
                <a:spcPts val="1800"/>
              </a:lnSpc>
            </a:pPr>
            <a:r>
              <a:rPr lang="th-TH" sz="1600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จากต่างประเทศ กับผู้ประกอบการและผู้ส่งออกของไทย ปัจจุบันสามารถสร้างมูลค่าการค้าการลงทุนได้แล้วเกือบ 95,000 ล้านบาท และในส่วนที่เหลีอของปี 2564 ยังมีกิจกรรมส่งเสริมการส่งออกอีกกว่า 130 กิจกรรม คาดว่าจะสร้างรายได้เข้าประเทศไม่ต่ำกว่า 1 หมื่นล้านบาท</a:t>
            </a:r>
          </a:p>
          <a:p>
            <a:pPr marL="685800" lvl="1" indent="-230188" algn="thaiDi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ทำงานอย่างใกล้ชิดกับภาคเอกชน </a:t>
            </a:r>
            <a:r>
              <a:rPr lang="th-TH" sz="1600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ผ่านกลไก </a:t>
            </a:r>
            <a:r>
              <a:rPr lang="th-TH" sz="16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“กรอ.พาณิชย์”</a:t>
            </a:r>
            <a:r>
              <a:rPr lang="th-TH" sz="1600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ยึดหลัก </a:t>
            </a:r>
            <a:r>
              <a:rPr lang="th-TH" sz="16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“รัฐหนุน เอกชนนำ”</a:t>
            </a:r>
            <a:r>
              <a:rPr lang="th-TH" sz="1600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ทำให้แก้ปัญหาและ</a:t>
            </a:r>
          </a:p>
          <a:p>
            <a:pPr marL="457161" lvl="1" algn="thaiDist">
              <a:lnSpc>
                <a:spcPts val="1800"/>
              </a:lnSpc>
            </a:pPr>
            <a:r>
              <a:rPr lang="th-TH" sz="1600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อุปสรรคของการส่งออกของไทยได้อย่างทันที</a:t>
            </a:r>
          </a:p>
          <a:p>
            <a:pPr marL="685741" lvl="1" indent="-2285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ผลักดันให้ภาคเอกชนใช้ประโยชน์จากช่องทางการค้าออนไลน์ หรืออีคอมเมิร์ซ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ซึ่งจะมีบทบาทในเวที</a:t>
            </a:r>
          </a:p>
          <a:p>
            <a:pPr marL="457161" lvl="1">
              <a:lnSpc>
                <a:spcPts val="1800"/>
              </a:lnSpc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การค้าโลกอย่างมาก และเป็นช่องทางจัดจำหน่ายหลักที่สำคัญในอนาคต อีกทั้งยัง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สนับสนุนให้เอกชนใช้ประโยชน์จาก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FTA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ที่ไทยเป็นสมาชิก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ทั้งทวิภาคีและพหุภาคี </a:t>
            </a:r>
          </a:p>
          <a:p>
            <a:pPr marL="1142901" lvl="2" indent="-2285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ไทยมี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FTA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ทั้งสิ้น 13 ฉบับ กับ 18 ประเทศ (อาเซียน 9 ประเทศ จีน ญี่ปุ่น เกาหลีใต้ อินเดีย</a:t>
            </a:r>
          </a:p>
          <a:p>
            <a:pPr marL="914321" lvl="2">
              <a:lnSpc>
                <a:spcPts val="1800"/>
              </a:lnSpc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ออสเตรเลีย นิวซีแลนด์ ชิลี เปรู ฮ่องกง) 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42901" lvl="2" indent="-228580" algn="thaiDi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รัฐบาลไทยลงนามเข้าร่วม </a:t>
            </a:r>
            <a:r>
              <a:rPr lang="en-US" sz="16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RCEP </a:t>
            </a:r>
            <a:r>
              <a:rPr lang="th-TH" sz="16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ในการประชุมสุดยอดผู้นำอาเซียน (วันที่ 15 พ.ย. 63) จากความพยายาม</a:t>
            </a:r>
          </a:p>
          <a:p>
            <a:pPr marL="914321" lvl="2" algn="thaiDist">
              <a:lnSpc>
                <a:spcPts val="1800"/>
              </a:lnSpc>
            </a:pPr>
            <a:r>
              <a:rPr lang="th-TH" sz="16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ในการเจรจากว่า 7 ปี และเมื่อวันที่ 9 ก.พ. 64 รัฐสภามีมติให้ความเห็นชอบการให้สัตยาบัน </a:t>
            </a:r>
            <a:r>
              <a:rPr lang="en-US" sz="16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RCEP </a:t>
            </a:r>
            <a:r>
              <a:rPr lang="th-TH" sz="16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</a:t>
            </a:r>
          </a:p>
          <a:p>
            <a:pPr marL="1142901" lvl="2" indent="-2285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สมาชิก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RCEP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ยกเลิกภาษีนำเข้าที่เก็บกับสินค้าไทย 39,366 รายการ โดยลดภาษีเหลือ 0% ทันที</a:t>
            </a:r>
          </a:p>
          <a:p>
            <a:pPr marL="914321" lvl="2">
              <a:lnSpc>
                <a:spcPts val="1800"/>
              </a:lnSpc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29,891 รายการ ซึ่งคาดว่าเริ่มใช้บังคับ ม.ค. 65</a:t>
            </a:r>
          </a:p>
          <a:p>
            <a:pPr marL="1142901" lvl="2" indent="-2285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อีกทั้งยังจะเปิดการเจรจา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FTA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อีก 5 ฉบับ ได้แก่ ไทย-สหราชอาณาจักร/ ไทย-สหภาพยุโรป/ </a:t>
            </a:r>
          </a:p>
          <a:p>
            <a:pPr marL="914321" lvl="2">
              <a:lnSpc>
                <a:spcPts val="1800"/>
              </a:lnSpc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ไทย-เอฟต้า (สวิตเซอร์แลนด์ ไอซ์แลนด์ นอร์เวย์ ลิกเตนสไตน์)/ อาเซียน-แคนาดา/ และไทย-สหภาพเศรษฐกิจยูเรเซีย (รัสเซีย คาซัคสถาน เบลารุส อาร์เมเนีย คีร์กิซสถาน) </a:t>
            </a:r>
          </a:p>
          <a:p>
            <a:pPr marL="457161" lvl="1"/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ปัจจัยทางเศรษฐกิจ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ทิศทางเศรษฐกิจและการค้าโลกที่ขยายตัวต่อเนื่องตลอดปี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เมื่อเดือน ต.ค.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องค์การการค้าโลก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(WTO)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ได้แถลงปรับเพิ่มคาดการณ์การขยายตัวของการค้าโลกปี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2564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จากเดิมเติบโต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8%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10.8%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โดยการนำเข้าของหลายภูมิภาคคาดจะมีการขยายตัวในระดับสูง ได้แก่ อเมริกาเหนือ </a:t>
            </a:r>
            <a:r>
              <a:rPr lang="th-TH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(+</a:t>
            </a:r>
            <a:r>
              <a:rPr lang="en-US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12.6%)</a:t>
            </a:r>
            <a:r>
              <a:rPr lang="th-TH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เอเชีย </a:t>
            </a:r>
            <a:r>
              <a:rPr lang="en-US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(+10.7%)</a:t>
            </a:r>
            <a:r>
              <a:rPr lang="th-TH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ยุโรป </a:t>
            </a:r>
            <a:r>
              <a:rPr lang="en-US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(+9.1%)</a:t>
            </a:r>
            <a:r>
              <a:rPr lang="th-TH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แอฟริกา </a:t>
            </a:r>
            <a:r>
              <a:rPr lang="en-US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(+11.3%)</a:t>
            </a:r>
            <a:r>
              <a:rPr lang="th-TH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ตะวันออกกลาง </a:t>
            </a:r>
            <a:r>
              <a:rPr lang="en-US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(+9.3%)</a:t>
            </a:r>
            <a:r>
              <a:rPr lang="th-TH" sz="16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กลุ่มประเทศ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CIS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(+13.8%)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ขณะเดียวกัน ดัชนีผู้จัดการฝ่ายจัดซื้อภาคการผลิตโลก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Global Manufacturing PMI)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ยังอยู่เหนือระดับ 50 ต่อเนื่องเป็นเดือนที่ 15 และดัชนีคำสั่งซื้อสินค้าส่งออกใหม่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New Export Order)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อยู่เหนือระดับ 50 ต่อเนื่องเป็นเดือนที่ 13 สะท้อนถึงมุมมองเชิงบวกของภาคเอกชนทั่วโลกต่อเศรษฐกิจและการค้าโลกที่ขยายตัว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ค่าเงินบาทยังอยู่ในช่วงอ่อนค่า</a:t>
            </a: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ส่งผลบวกต่อความสามารถทางการแข่งขันด้านราคาของสินค้าไทยในตลาดโลก โดยเฉพาะสินค้าเกษตร สินค้าอุตสาหกรรมเกษตร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lvl="0" indent="-3429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ราคาน้ำมันดิบที่เพิ่มสูงขึ้นส่งผลให้มูลค่าการส่งออกสินค้าที่เกี่ยวข้องกับน้ำมันเพิ่มขึ้น </a:t>
            </a:r>
            <a:r>
              <a:rPr lang="th-TH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ราคาน้ำมันดิบเพิ่มขึ้นตามการขยายตัวของภาคการผลิตและการขนส่ง ทำให้สินค้าที่เกี่ยวเนื่องกับน้ำมัน ซึ่งใช้น้ำมันดิบเป็นวัตถุดิบในการผลิตได้รับอานิสงส์ด้านราคา โดยมูลค่าการส่งออกสินค้าที่เกี่ยวข้องกับน้ำมัน เดือน ก.ย. 64 มีมูลค่าสูงถึง 2,774.0 ล้านเหรียญสหรัฐ ขยายตัว 7.0% มีสัดส่วน 12.0% ของการส่งออกรวม (น้ำมันสำเร็จรูป +114.4% น้ำมันดิบ + 8.8% ก๊าชปิโตรเลียมเหลว +18.7 เคมีภัณฑ์ + 55.8% เม็ดพลาสติก +40.3%)</a:t>
            </a: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นอกจากนี้ ยังเป็นผลดีต่อความต้องการของยางธรรมชาติ ซึ่งเป็นสินค้าทดแทนกันของยางสังเคราะห์ โดยจะกลับมามีความต้องการซื้อยางธรรมชาติในช่วงที่ราคาน้ำมันดิบปรับตัวสูง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E4FDF33-FD94-433D-BDC0-C80A6324813A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33</a:t>
            </a:fld>
            <a:endParaRPr lang="th-TH" sz="13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193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484188"/>
            <a:ext cx="61420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559" y="4139251"/>
            <a:ext cx="6038232" cy="4197855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th-TH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ข้อมูลเสริม </a:t>
            </a:r>
            <a:r>
              <a:rPr lang="en-US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(Backup)</a:t>
            </a:r>
            <a:endParaRPr lang="th-TH" sz="1600" b="1" kern="0" spc="0" baseline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1800"/>
              </a:lnSpc>
            </a:pPr>
            <a:r>
              <a:rPr lang="th-TH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ปัจจัยทางเศรษฐกิจ – การผลิตและการลงทุนภาคเอกชน</a:t>
            </a:r>
          </a:p>
          <a:p>
            <a:pPr marL="285725" indent="-285725" algn="thaiDi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ดัชนีผู้จัดการฝ่ายจัดซื้อภาคการผลิตของโลก </a:t>
            </a:r>
            <a:r>
              <a:rPr lang="en-US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(Global Manufacturing PMI) </a:t>
            </a:r>
            <a:r>
              <a:rPr lang="th-TH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เดือนกันยายน 2564 อยู่เหนือระดับ</a:t>
            </a:r>
            <a:r>
              <a:rPr lang="en-US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50 </a:t>
            </a:r>
            <a:r>
              <a:rPr lang="th-TH" sz="1600" b="1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อยู่ที่ 54.1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และมีดัชนีย่อยด้านคำสั่งซื้อใหม่ของสินค้าส่งออกอยู่ที่ระดับ 51.0 สะท้อนว่า ผู้จัดการฝ่ายจัดซื้อในภาคการผลิตทั่วโลก ส่วนใหญ่ยังมีมุมมองบวกต่อการเติบโตของเศรษฐกิจในระยะข้างหน้าที่ยังสามารถขยายตัวได้ดี</a:t>
            </a:r>
          </a:p>
          <a:p>
            <a:pPr marL="285725" lvl="1" indent="-60319" algn="thaiDist">
              <a:lnSpc>
                <a:spcPts val="1800"/>
              </a:lnSpc>
              <a:buFont typeface="Courier New" panose="02070309020205020404" pitchFamily="49" charset="0"/>
              <a:buChar char="o"/>
            </a:pP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ประเทศที่มีดัชนี 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PMI 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ภาคการผลิตอยู่เหนือระดับ 50 ได้แก่ สหรัฐฯ (6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กลุ่มประเทศยูโรโซน (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58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สหราชอาณาจักร (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57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แคนาดา (57.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บราซิล (5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อินเดีย (5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ไต้หวัน (5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ญี่ปุ่น (5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เกาหลีใต้ (5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สิงคโปร์ (53.4)</a:t>
            </a:r>
            <a:endParaRPr lang="en-US" sz="1600" kern="0" spc="0" baseline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25" lvl="1" indent="-60319">
              <a:lnSpc>
                <a:spcPts val="1800"/>
              </a:lnSpc>
              <a:buFont typeface="Courier New" panose="02070309020205020404" pitchFamily="49" charset="0"/>
              <a:buChar char="o"/>
            </a:pP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ประเทศที่มีดัชนี 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PMI 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ภาคการผลิตอยู่ต่ำกว่าระดับ 50 ได้แก่ จีน (49.2) รัสเซีย (4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เม็กซิโก (4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600" kern="0" spc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1600" b="1" kern="0" spc="0" baseline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81E28B0-E1DC-4F35-9427-F8374163A3B9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4CDB1D-305D-4983-9E9E-52FAF6BEEC17}" type="slidenum">
              <a:rPr lang="th-TH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413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2413" y="152400"/>
            <a:ext cx="663257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2413" y="3973431"/>
            <a:ext cx="6632575" cy="5884553"/>
          </a:xfrm>
        </p:spPr>
        <p:txBody>
          <a:bodyPr/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ข้อมูลเสริม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(Backup)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ปัจจัยทางเศรษฐกิจ – อัตราแลกเปลี่ยน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&amp;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ราคาน้ำมันดิบ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โดยค่าเงินบาทมีแนวโน้มอ่อนค่าลง และราคาน้ำมันดิบทรงตัวระดับสูง และมีแนวโน้มเพิ่มขึ้นในเดือนกันยายน 2564 จึงส่งผลบวกต่อการส่งออกไทย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ค่าเงินบาทอ่อนค่า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แนวโน้มการอ่อนค่าของสกุลเงินบาท ทั้งการอ่อนค่าเมื่อเทียบกับสกุลเงินดอลลาร์สหรัฐ และแนวโน้มการอ่อนค่าลงเมื่อเทียบกับสกุลเงินคู่ค้าและคู่แข่ง ซึ่งบ่งชี้จากดัชนีค่าเงินบาทที่มีค่าลดลงเรื่อยๆ ติดต่อกันตั้งแต่ต้นปี 2564 ย่อมส่งผลดีต่อความสามารถทางการแข่งขันด้านราคาของสินค้าส่งออกไทยในตลาดโลก โดยเฉพาะสินค้าเกษตร อาหารและเครื่องดื่ม และสินค้าอุตสาหกรรมที่เป็นสินค้าส่งออกหลักของประเทศ</a:t>
            </a:r>
          </a:p>
          <a:p>
            <a:r>
              <a:rPr lang="th-TH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ดัชนีค่าเงินบาท คือ ดัชนีชี้วัดค่าเงินที่สร้างขึ้นจากการคำนวณหาค่าเฉลี่ยแบ่งถ่วงน้ำหนักของอัตราแลกเปลี่ยนสกุลเงินบาทกับสกุลเงินอื่นสำคัญ 21 สกุลเงิน หากดัชนีค่าเงินบาทปรับเพิ่มขึ้น แสดงว่า ค่าเงินบาทแข็งค่าขึ้นเมื่อเทียบกับสกุลเงินของประเทศคู่ค้าและคู่แข่งของไทยโดยรวม หรืออีกนัยหนึ่งไทยกำลังเสียความสามารถทางการแข่งขันด้านอัตราแลกเปลี่ยนและราคา ในทางกลับกัน </a:t>
            </a:r>
            <a:r>
              <a:rPr lang="th-TH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หากดัชนีค่าเงินบาทปรับลดลง แสดงถึงค่าเงินบาทอ่อนค่าลงเมื่อเทียบกับสกุลเงินของประเทศคู่ค้าและคู่แข่งของไทยโดยรวม ซึ่งบ่งบอกถึงความได้เปรียบทางการแข่งขันด้านอัตราแลกเปลี่ยนและราคาสินค้าไทยในตลาดโลก</a:t>
            </a:r>
          </a:p>
          <a:p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ราคาน้ำมันดิบมีแนวโน้มปรับตัวเพิ่มขึ้น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ช่วยสนับสนุนการส่งออกที่เกี่ยวเนื่องกับน้ำมัน เช่น น้ำมันสำเร็จรูป ก๊าซปิโตรเลียมเหลง เคมีภัณฑ์ เม็ดพลาสติก ที่ได้รับอานิสงส์ด้านราคาตามราคาน้ำมันดิบที่ปรับตัวสูงขึ้น </a:t>
            </a:r>
            <a:r>
              <a:rPr lang="th-TH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โดยมูลค่าการส่งออกสินค้าที่เกี่ยวข้องกับน้ำมัน เดือน ก.ย. 64 มีมูลค่าสูงถึง 2,774.0 ล้านเหรียญสหรัฐ ขยายตัว 7.0% มีสัดส่วน 12.0% ของการส่งออกรวม (น้ำมันสำเร็จรูป +114.4% น้ำมันดิบ + 8.8% ก๊าชปิโตรเลียมเหลว +18.7 เคมีภัณฑ์ + 55.8% เม็ดพลาสติก +40.3%)</a:t>
            </a: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นอกจากนี้ ยังเป็นผลดีต่อความต้องการของยางธรรมชาติ ซึ่งเป็นสินค้าทดแทนกันของยางสังเคราะห์ โดยจะกลับมามีความต้องการซื้อยางธรรมชาติในช่วงที่ราคาน้ำมันดิบปรับตัวสูง </a:t>
            </a:r>
          </a:p>
          <a:p>
            <a:pPr algn="thaiDist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ราคาน้ำมันดิบมีแนวโน้มเพิ่มขึ้นมาตั้งแต่ต้นปีจากการฟื้นตัวของเศรษฐกิจ ภาคการผลิต และภาคการค้าโลก ราคาน้ำมันดิบดูไบเฉลี่ย ณ เดือน ก.ย. 64 อยู่ที่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72.76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เหรียญสหรัฐต่อบาร์เรล (ปัจจุบัน ณ วันที่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ต.ค. 64 ราคาน้ำมันดิบดูไบอยู่ที่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82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.6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ดอลลาร์สหรัฐต่อบาร์เรล)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C010D8C-0E53-4CF2-A55C-01D9A50BAC5F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35</a:t>
            </a:fld>
            <a:endParaRPr lang="th-TH" sz="13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4963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357188"/>
            <a:ext cx="6142038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1490" y="4098473"/>
            <a:ext cx="5683250" cy="402987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CDB1D-305D-4983-9E9E-52FAF6BEEC17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8413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0" y="239713"/>
            <a:ext cx="6608763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4000" y="4173848"/>
            <a:ext cx="6608762" cy="5646558"/>
          </a:xfrm>
        </p:spPr>
        <p:txBody>
          <a:bodyPr/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ปัจจัยเฝ้าระวังที่อาจมีผลต่อการส่งออก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การส่งออกไทยยังคงเผชิญกับปัญหาและอุปสรรค 3 ประเด็นหลักสำคัญ</a:t>
            </a:r>
          </a:p>
          <a:p>
            <a:pPr marL="342900" marR="0" lvl="0" indent="-3429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อัตราเงินเฟ้อในต่างประเทศปรับตัวสูงขึ้น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อัตราเงินเฟ้อที่เกิดขึ้นทั่วโลก เริ่มต้นจากความต้องการบริโภคสินค้าที่เพิ่มขึ้น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Demand-pull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inflation)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เมื่อเศรษฐกิจค่อยๆ ฟื้นตัวกลับเข้าสู่ภาวะปกติ โดยเฉพาะประเทศพัฒนาแล้ว ความต้องการบริโภคที่อั้นไว้ในช่วงการแพร่ระบาดจึงเพิ่มขึ้นอย่างมาก </a:t>
            </a:r>
            <a:r>
              <a:rPr lang="th-TH" sz="16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แต่ในขณะเดียวกัน ยังมีแรงกดดันจากปัญหาห่วงโซ่อุปทาน การขาดแคลนวัตถุดิบสำคัญ การขาดแคลน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ตู้คอนเทนเนอร์ รวมถึงวิกฤตขาดแคลนพลังงาน จนทำให้ราคาพลังงานในหลายประเทศ ทั้งจีน สหรัฐฯ และทวีปยุโรป ปรับตัวสูงขึ้นอย่างรวดเร็ว จนผลักดันต้นทุนการผลิตที่เพิ่มขึ้น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Cost – Push Inflation)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และผู้ผลิตอาจจำเป็นต้องขึ้นราคาสินค้า เนื่องจากไม่อาจสามารถแบกรับภาระต้นทุนได้อีก โดยข้อมูลล่าสุด อัตราเงินเฟ้อของสหรัฐฯ อยู่ที่ 5.39% สหภาพยุโรป 3.17% สหราชอาณาจักร 3.20% เป็นต้น และกองทุนการเงินระหว่างประเทศ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(IMF)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ได้ประมาณการณ์ว่า อัตราเงินเฟ้อของหลายประเทศอาจจะเพิ่มขึ้นสูงอีกในไตรมาสที่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และอัตราเงินเฟ้ออาจจะยังอยู่ในระดับสูงจนถึงกลางปี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</a:t>
            </a:r>
          </a:p>
          <a:p>
            <a:pPr marL="342900" marR="0" lvl="0" indent="-3429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ต้นทุนค่าขนส่งที่สูงขึ้น จากค่าระวางเรือปรับตัวเพิ่มขึ้น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จากสถานการณ์เศรษฐกิจการค้าโลกฟื้นตัว ทำให้มีคำสั่งซื้อสินค้าทั่วโลกจากความต้องการสินค้าของผู้บริโภคมากขึ้น ส่งผลให้ความต้องการตู้คอนเทนเนอร์ และการจองพื้นที่ระวางบนเรือขนส่งสินค้าสูงขึ้นด้วย มีปัญหาความแออัดและการขนส่งสินค้าขึ้นบนเรือใหญ่ไม่เพียงพอ ค่าระวางเรือยังสูงขึ้นต่อเนื่องและยังไม่มีแนวโน้มลดลง โดยปัญหาค่าระวางเรือที่สูงขึ้น ส่งผลต่อต้นทุนของสินค้าจนกระทบไปยังราคาสินค้าที่สูงขึ้น และอาจส่งผลให้ผู้นำเข้าชะลอคำสั่งซื้อใหม่ หรือสั่งซื้อเท่าที่จำเป็น ดังนั้น ผู้ส่งออกจำเป็นต้องลดกำไรและ</a:t>
            </a:r>
            <a:r>
              <a:rPr lang="th-TH" sz="16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แบกรับต้นทุนเพื่อรักษาฐานลูกค้าในประเทศคู่ค้าไว้ โดยสินค้าที่ได้รับผลกระทบสูง ได้แก่ อาหารแปรรูป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และกระป๋อง สินค้าเกษตร เนื่องจากเป็นสินค้าที่มีอายุเป็นข้อจำกัด โดยจากข้อมูลของสภาขนส่งสินค้าทางเรือแห่งประเทศไทย ล่าสุดเดือน ต.ค.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64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ค่าระวางเรือเส้นทางไปยังจีน ปรับเพิ่มขึ้นจากสถานการณ์ความหนาแน่นในท่าเรือ ซึ่งค่าระวางเรืออยู่ที่ 650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USD/TEU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ขณะเดียวกัน ค่าระวางเรือเส้นทางไปยังสหรัฐฯ ปรับเพิ่มขึ้น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300-500 USD/TEU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ซึ่งค่าระวางเรือไปยังฝั่ง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West Coast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อยู่ที่ 11,060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USD/TEU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และค่าระวางเรือไปยังฝั่ง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East Coast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อยู่ที่ 12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060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USD/TEU</a:t>
            </a:r>
          </a:p>
          <a:p>
            <a:pPr marL="342900" marR="0" lvl="0" indent="-3429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ปัญหาการขาดแคลนชิปเซมิคอนดักเตอร์ในตลาดโลก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ความต้องการในสินค้าอิเล็กทรอนิกส์ สินค้าที่</a:t>
            </a:r>
            <a:r>
              <a:rPr lang="th-TH" sz="1600" spc="-4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เกี่ยวข้องกับการทำงานที่บ้าน (อาทิ คอมพิวเตอร์ สมาร์ทโฟน อุปกรณ์อัจฉริยะภายในบ้าน อุปกรณ์สื่อสาร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เครื่องใช้ไฟฟ้า) ในช่วงที่มีมาตรการ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WFH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รวมถึงการฟื้นตัวของอุตสาหกรรมรถยนต์ในปี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2564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ทำให้ความต้องการเซมิคอนดักเตอร์ที่เป็นส่วนประกอบสำคัญของการผลิตสินค้าข้างต้นสูงขึ้นตามไปด้วย จนเกินศักยภาพทางการผลิตที่จะรองรับต่อความต้องการของภาคอุตสาหกรรมการผลิตที่เกี่ยวเนื่องได้ จึงเกิดเป็นปัญหาการขาดแคลนเซมิคอนดักเตอร์ และส่งผลกระทบต่อเนื่องมาจนถึงปัจจุบัน โดยอุตสาหกรรมที่ได้รับผลกระทบ ได้แก่ ชิ้นส่วนและแผ่นวงจรอิเล็กทรอนิกส์ คอมพิวเตอร์และส่วนประกอบ เครื่องใช้ไฟฟ้าในครัวเรือน เครื่องจักรที่ใช้งานทั่วไป ยานยนต์ และจักรยานยนต์ อย่างไรก็ดี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International Data Corporation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หรือไอดีซี บริษัทวิจัยด้านการตลาดสินค้าเทคโนโลยี คาดการณ์ว่า ปัญหาการขาดแคลนเซมิคอนดักเตอร์ทั่วโลกจะค่อยๆ เริ่มคลี่คลายในช่วงไตรมาสที่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ของปี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2564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เนื่องจากผู้ผลิตได้มีการเร่งการผลิตเพิ่มขึ้นมากในช่วงที่ผ่านมาตั้งแต่ต้นปี และจะเริ่มกลับเข้าสู่ภาวะสมดุลระหว่างอุปสงค์กับอุปทาน ในช่วงกลางปี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876C1C8-4240-4659-A1FC-937D925CFFCF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4CDB1D-305D-4983-9E9E-52FAF6BEEC17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9926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349250"/>
            <a:ext cx="6142038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3316" y="4050766"/>
            <a:ext cx="5683250" cy="4029879"/>
          </a:xfrm>
        </p:spPr>
        <p:txBody>
          <a:bodyPr/>
          <a:lstStyle/>
          <a:p>
            <a:endParaRPr lang="en-US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58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767F1-70CF-47B6-938D-4976EC26A526}" type="slidenum">
              <a:rPr kumimoji="0" lang="th-TH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8858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979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8" y="325438"/>
            <a:ext cx="6642100" cy="3736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0188" y="4290849"/>
            <a:ext cx="6642099" cy="6182545"/>
          </a:xfrm>
        </p:spPr>
        <p:txBody>
          <a:bodyPr/>
          <a:lstStyle/>
          <a:p>
            <a:pPr marL="310195" indent="-310195" algn="thaiDist"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การส่งออกเดือนกันยายน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2564 มีมูลค่า 23,036.0 เติบโตร้อยละ 17.1</a:t>
            </a:r>
          </a:p>
          <a:p>
            <a:pPr marL="310195" indent="-310195" algn="thaiDist"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มูลค่าการส่งออก เมื่อหักสินค้าเกี่ยวเนื่องกับน้ำมัน ทองคำ และยุทธปัจจัย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เติบโตร้อยละ 14.8 ทำให้เห็นภาพการฟื้นตัวของ </a:t>
            </a:r>
            <a:r>
              <a:rPr lang="en-US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Real Sector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อย่างชัดเจน</a:t>
            </a:r>
          </a:p>
          <a:p>
            <a:pPr marL="310195" indent="-310195" algn="thaiDist"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สินค้าเกี่ยวเนื่องกับน้ำมัน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ขยายตัวอย่างต่อเนื่องมาตั้งแต่ช่วงต้นปีตามการฟื้นตัวของตลาดสำคัญ อาทิ จีน กัมพูชา เวียดนาม ญี่ปุ่น และอินเดีย เป็นต้น โดยในเดือนกันยายน มีมูลค่าการส่งออกสูงถึง 2,774.0 ล้านดอลลาร์สหรัฐ ขยายตัวถึงร้อยละ 61.0 คิดเป็นสัดส่วนร้อยละ 12.0 ของการส่งออกรวม โดยเป็นการขยายตัวจาก</a:t>
            </a:r>
          </a:p>
          <a:p>
            <a:pPr marL="1300689" lvl="2" indent="-310195" algn="thaiDist" defTabSz="990495"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น้ำมันสำเร็จรูป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เติบโตที่ร้อยละ 114.4 ขยายตัวต่อเนื่องเป็นเดือนที่ 7 การส่งออกเกือบทั้งหมดเติบโตในตลาดอาเซียนเป็นหลัก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โดยเฉพาะกัมพูชา มาเลเซีย สิงคโปร์ และฟิลิปปินส์</a:t>
            </a:r>
            <a:endParaRPr lang="th-TH" sz="16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300689" lvl="2" indent="-310195" algn="thaiDist" defTabSz="990495"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น้ำมันดิบ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เติบโตที่ร้อยละ 8.8 กลับมาขยายตัวอีกครั้งหลังการหดตัวในเดือนก่อนหน้า</a:t>
            </a:r>
          </a:p>
          <a:p>
            <a:pPr marL="1300689" lvl="2" indent="-310195" algn="thaiDist" defTabSz="990495"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ก๊าซปิโตรเลียมเหลว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เติบโตที่ร้อยละ 18.7 ขยายตัวต่อเนื่องเป็นเดือนที่ 5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เติบโตในตลาดเมียนมา กัมพูชา และลาว</a:t>
            </a:r>
            <a:endParaRPr lang="th-TH" sz="16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300689" lvl="2" indent="-310195" algn="thaiDist"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เคมีภัณฑ์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เติบโตที่ร้อยละ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55.8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ขยายตัวต่อเนื่องเป็นเดือนที่ 10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ขยายตัวในจีน ญี่ปุ่น อินเดีย อินโดนีเซีย และมาเลเซีย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สะท้อนการฟื้นตัวของภาคการผลิตในประเทศคู่ค้า</a:t>
            </a:r>
          </a:p>
          <a:p>
            <a:pPr marL="1300689" lvl="2" indent="-310195" algn="thaiDist" defTabSz="990495"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เม็ดพลาสติก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เติบโตที่ร้อยละ 40.3 ขยายตัวต่อเนื่องเป็นเดือนที่ 10 ขยายตัวในจีน อินเดีย อินโดนีเซีย ญี่ปุ่น และเวียดนาม</a:t>
            </a:r>
          </a:p>
          <a:p>
            <a:pPr marL="310195" lvl="1" indent="-310195" algn="thaiDist"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ทองคำ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เดือนกันยายน หดตัวต่อเนื่องเป็นเดือนที่ 3 ที่ร้อยละ 52.6 มีสัดส่วนต่อการส่งออกไทยที่ร้อยละ 1.0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โดยทองคำมีสัดส่วนต่อการส่งออกไทย ลดลงจากเดือนก่อนหน้าที่ร้อยละ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1.8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(ส.ค. 64) เป็นเครื่องสะท้อนว่าการเติบโตของการส่งออกในเดือนกันยายน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เติบโตมาจากสินค้ากลุ่ม </a:t>
            </a:r>
            <a:r>
              <a:rPr lang="en-US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real sector 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เป็นหลัก</a:t>
            </a:r>
          </a:p>
          <a:p>
            <a:pPr marL="0" lvl="1" indent="0" algn="thaiDist">
              <a:buFont typeface="Arial" panose="020B0604020202020204" pitchFamily="34" charset="0"/>
              <a:buNone/>
            </a:pPr>
            <a:endParaRPr lang="th-TH" sz="17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BDFF77-EB15-4AEA-B491-D4FB1A622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48440" y="9676441"/>
            <a:ext cx="3055624" cy="558172"/>
          </a:xfrm>
        </p:spPr>
        <p:txBody>
          <a:bodyPr/>
          <a:lstStyle/>
          <a:p>
            <a:pPr defTabSz="993810">
              <a:defRPr/>
            </a:pPr>
            <a:fld id="{445767F1-70CF-47B6-938D-4976EC26A526}" type="slidenum">
              <a:rPr lang="th-TH" sz="14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93810">
                <a:defRPr/>
              </a:pPr>
              <a:t>24</a:t>
            </a:fld>
            <a:endParaRPr lang="th-TH" sz="140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925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8275" y="320675"/>
            <a:ext cx="6767513" cy="380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7022" y="4596765"/>
            <a:ext cx="6678766" cy="4964519"/>
          </a:xfrm>
        </p:spPr>
        <p:txBody>
          <a:bodyPr/>
          <a:lstStyle/>
          <a:p>
            <a:pPr marL="309841" indent="-309841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สินค้าส่งออก 10 อันดับแรก</a:t>
            </a:r>
            <a:r>
              <a:rPr lang="en-US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ขยายตัวเกือบทุกสินค้า ยกเว้นการส่งออกอัญมณีและเครื่องประดับ โดยสินค้าทั้ง 10 รายการมี สัดส่วนต่อการส่งออกไทยที่ร้อยละ 48.6</a:t>
            </a:r>
          </a:p>
          <a:p>
            <a:pPr marL="309841" indent="-309841" algn="thaiDist" defTabSz="914163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ข้อสังเกต </a:t>
            </a:r>
            <a:r>
              <a:rPr lang="en-US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473202" lvl="1" indent="0" algn="thaiDist" defTabSz="914163">
              <a:lnSpc>
                <a:spcPts val="1760"/>
              </a:lnSpc>
              <a:buNone/>
              <a:defRPr/>
            </a:pP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การส่งออกอัญมณีและเครื่องประดับในภาพรวม หดตัวที่ร้อยละ 16.6 โดยเป็นผลมาจาก</a:t>
            </a:r>
          </a:p>
          <a:p>
            <a:pPr marL="1301306" lvl="2" indent="-354902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การส่งออกทองคำที่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หดตัวร้อยละ 52.6 </a:t>
            </a:r>
          </a:p>
          <a:p>
            <a:pPr marL="1301306" lvl="2" indent="-354902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6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การส่งออกอัญมณีและเครื่องประดับ</a:t>
            </a:r>
            <a:r>
              <a:rPr lang="en-US" sz="1600" b="1" spc="-62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spc="-62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(ไม่รวมทอง)</a:t>
            </a:r>
            <a:r>
              <a:rPr lang="th-TH" sz="1600" spc="-62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ยังขยายตัวต่อเนื่องเป็นเดือนที่ 7 ที่ร้อยละ 25.6</a:t>
            </a:r>
          </a:p>
          <a:p>
            <a:pPr lvl="1" algn="thaiDist" defTabSz="914163">
              <a:lnSpc>
                <a:spcPts val="1760"/>
              </a:lnSpc>
              <a:defRPr/>
            </a:pP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การส่งออกรถยนต์ อุปกรณ์และส่วนประกอบ ขยายตัวร้อยละ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4.9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มีรายละเอียดดังนี้</a:t>
            </a: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รถยนต์นั่ง </a:t>
            </a:r>
            <a:r>
              <a:rPr lang="th-TH" sz="1600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ตัวร้อยละ 2.8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ตัวในตลาดจีน เวียดนาม และฟิลิปปินส์</a:t>
            </a: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รถ</a:t>
            </a:r>
            <a:r>
              <a:rPr lang="th-TH" sz="1600" b="1" spc="-2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ปิคอัพ</a:t>
            </a: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7.8  </a:t>
            </a:r>
            <a:r>
              <a:rPr lang="th-TH" sz="1600" u="sng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ตลาดที่เติบโตดี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ฟิลิปปินส์ นิวซีแลนด์ มาเลเซีย และอิตาลี</a:t>
            </a: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ส่วนประกอบและอุปกรณ์รถยนต์ 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5.2 ขยายตัวในตลาดสหรัฐฯ ญี่ปุ่น แอฟริกาใต้ และอินโดนีเซีย</a:t>
            </a:r>
          </a:p>
          <a:p>
            <a:pPr lvl="1" algn="thaiDist" defTabSz="914163">
              <a:lnSpc>
                <a:spcPts val="1760"/>
              </a:lnSpc>
              <a:defRPr/>
            </a:pP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 สินค้าผลไม้ของไทย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หดตัวที่ร้อยละ 22.0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จากรายสินค้า ดังนี้ </a:t>
            </a: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ทุเรียนสด </a:t>
            </a:r>
            <a:r>
              <a:rPr lang="th-TH" sz="1600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หดตัวร้อยละ</a:t>
            </a:r>
            <a:r>
              <a:rPr lang="th-TH" sz="1600" b="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40.6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หดตัวในจีน</a:t>
            </a:r>
            <a:r>
              <a:rPr lang="th-TH" sz="1600" spc="-2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เวียดนาม และสหรัฐฯ</a:t>
            </a:r>
            <a:endParaRPr lang="th-TH" sz="16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มังคุดสด </a:t>
            </a:r>
            <a:r>
              <a:rPr lang="th-TH" sz="1600" b="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หด</a:t>
            </a:r>
            <a:r>
              <a:rPr lang="th-TH" sz="1600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ตัวร้อยละ 80.0 หดตัวในจีน เวียดนาม และฮ่องกง</a:t>
            </a: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r>
              <a:rPr lang="th-TH" sz="1600" b="1" spc="-5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ลำไยสด </a:t>
            </a:r>
            <a:r>
              <a:rPr lang="th-TH" sz="1600" spc="-5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73.8 ขยายตัวในจีน อินโดนีเซีย ฮ่องกง และมาเลเซีย</a:t>
            </a:r>
          </a:p>
          <a:p>
            <a:pPr marL="1224161" marR="0" lvl="2" indent="-309841" algn="thaiDist" defTabSz="914163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b="1" spc="-2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มะม่วงสด </a:t>
            </a:r>
            <a:r>
              <a:rPr lang="th-TH" sz="1600" b="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ขยายตัวร้อยละ 55.9</a:t>
            </a:r>
            <a:r>
              <a:rPr lang="th-TH" sz="16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spc="-4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ขยายตัวในเกาหลีใต้ มาเลเซีย ญี่ปุ่น เมียนมา</a:t>
            </a:r>
            <a:endParaRPr lang="en-US" sz="16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224161" lvl="2" indent="-309841" algn="thaiDist" defTabSz="914163">
              <a:lnSpc>
                <a:spcPts val="1760"/>
              </a:lnSpc>
              <a:buFont typeface="Arial" panose="020B0604020202020204" pitchFamily="34" charset="0"/>
              <a:buChar char="•"/>
              <a:defRPr/>
            </a:pPr>
            <a:endParaRPr lang="th-TH" sz="1700" spc="-52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EBF196-841B-413F-9007-F6EC6359FF14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25</a:t>
            </a:fld>
            <a:endParaRPr lang="th-TH" sz="130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914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6213" y="311150"/>
            <a:ext cx="6729412" cy="3784600"/>
          </a:xfrm>
        </p:spPr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89D93C3D-7B25-4687-BFE8-2684C143ED42}"/>
              </a:ext>
            </a:extLst>
          </p:cNvPr>
          <p:cNvSpPr txBox="1">
            <a:spLocks/>
          </p:cNvSpPr>
          <p:nvPr/>
        </p:nvSpPr>
        <p:spPr>
          <a:xfrm>
            <a:off x="284163" y="4487984"/>
            <a:ext cx="6141334" cy="56050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25" marR="0" lvl="0" indent="-285725" algn="l" defTabSz="914400" rtl="0" eaLnBrk="1" fontAlgn="auto" latinLnBrk="0" hangingPunct="1">
              <a:lnSpc>
                <a:spcPts val="18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ts val="18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ts val="18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ts val="18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5C309-0F5A-4D05-A411-35D9D4D0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263" y="4412827"/>
            <a:ext cx="6192984" cy="5038424"/>
          </a:xfrm>
        </p:spPr>
        <p:txBody>
          <a:bodyPr/>
          <a:lstStyle/>
          <a:p>
            <a:pPr marL="285725" indent="-285725">
              <a:lnSpc>
                <a:spcPts val="1803"/>
              </a:lnSpc>
              <a:buFont typeface="Arial" panose="020B0604020202020204" pitchFamily="34" charset="0"/>
              <a:buChar char="•"/>
            </a:pP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เดือน กันยายน 2564 การส่งออกของภูมิภาคเอเชียขยายตัวในอัตราชะลอลงหลายประเทศ ยกเว้น ไทย จีน ไต้หวัน สิงคโปร์ และเวียดนาม</a:t>
            </a:r>
            <a:r>
              <a:rPr lang="th-TH" sz="1600" b="1" baseline="0" dirty="0">
                <a:latin typeface="TH SarabunPSK" pitchFamily="34" charset="-34"/>
                <a:cs typeface="TH SarabunPSK" pitchFamily="34" charset="-34"/>
              </a:rPr>
              <a:t> ที่อัตราการขยายตัวดีกว่าเดือนก่อนหน้า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285725" indent="-285725" algn="thaiDist">
              <a:lnSpc>
                <a:spcPts val="1803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ภาคการผลิตของภูมิภาคเอเชีย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 เริ่มฟื้นตัว โดยดัชนี </a:t>
            </a:r>
            <a:r>
              <a:rPr lang="en-US" sz="1600" baseline="0" dirty="0">
                <a:latin typeface="TH SarabunPSK" pitchFamily="34" charset="-34"/>
                <a:cs typeface="TH SarabunPSK" pitchFamily="34" charset="-34"/>
              </a:rPr>
              <a:t>PMI 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ของเอเชีย เดือน ก.ย.</a:t>
            </a:r>
            <a:r>
              <a:rPr lang="en-US" sz="1600" baseline="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ขยับเพิ่มขึ้นสู่ระดับ 50.8 จากที่อยู่ในระดับ 50.0 ในเดือนก่อนหน้า ขณะที่ดัชนี </a:t>
            </a:r>
            <a:r>
              <a:rPr lang="en-US" sz="1600" baseline="0" dirty="0">
                <a:latin typeface="TH SarabunPSK" pitchFamily="34" charset="-34"/>
                <a:cs typeface="TH SarabunPSK" pitchFamily="34" charset="-34"/>
              </a:rPr>
              <a:t>PMI 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ของอาเซียนปรับตัวขึ้นอย่างก้าวกระโดด สู่ระดับ 50.0 จากที่อยู่ในระดับ 44.5 ในเดือนที่ผ่านมา </a:t>
            </a:r>
          </a:p>
          <a:p>
            <a:pPr marL="285725" marR="0" indent="-285725" algn="thaiDist" defTabSz="914400" rtl="0" eaLnBrk="1" fontAlgn="auto" latinLnBrk="0" hangingPunct="1">
              <a:lnSpc>
                <a:spcPts val="18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สถานการณ์การแพร่ระบาดของ </a:t>
            </a:r>
            <a:r>
              <a:rPr lang="en-US" sz="1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COVID-19 </a:t>
            </a:r>
            <a:r>
              <a:rPr lang="th-TH" sz="1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ยังคงส่งผลกระทบต่อหลายประเทศในภูมิภาค</a:t>
            </a:r>
            <a:r>
              <a:rPr lang="th-TH" sz="1600" baseline="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ปัญหาการขนส่งแออัดที่ท่าเรือ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และการขาดแคลนวัตถุดิบเซมิคอนดักเตอร์ เป็นปัจจัยชะลอการส่งออก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ของภูมิภาค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อย่างไรก็ดีประเทศคู่ค้าหลายประเทศผ่อนคลายมาตรการควบคุมการระบาดของไวรัส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 และภาคบริการ ส่งผลหธุรกิจการท่องเที่ยว และธุรกิจบันเทิง เริ่มฟื้นตัว ซึ่งจะเป็นปัจจัยผลักดันการส่งออกในช่วงถัดไป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  <a:p>
            <a:pPr marL="285725" indent="-285725" algn="thaiDist">
              <a:lnSpc>
                <a:spcPts val="1803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การส่งออกของไทยเติบโตในทิศทางที่เพิ่มขึ้นมากกว่าบางประเทศภายในภูมิภาค โดยได้รับแรงหนุนจากภาคการผลิตที่ฟื้นตัว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 การกระจายการเข้าถึงวัคซีน และเริ่มทยอยผ่อนคลายมาตรการควบคุม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การระบาดของไวรัส นอกจากนี้ นโยบายการกระตุ้นการใช้จ่าย และส่งเสริมการท่องเที่ยวของภาครัฐ ด้วยการ</a:t>
            </a:r>
            <a:r>
              <a:rPr lang="th-TH" sz="16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ประกาศเตรียมพร้อมเปิดประเทศ จะ</a:t>
            </a:r>
            <a:r>
              <a:rPr lang="th-TH" sz="1600" dirty="0">
                <a:latin typeface="TH SarabunPSK" panose="020B0500040200020003" pitchFamily="34" charset="-34"/>
                <a:cs typeface="TH SarabunPSK" pitchFamily="34" charset="-34"/>
              </a:rPr>
              <a:t>ช่วยสนับสนุนกิจกรรทางเศรษฐกิจของประเทศ</a:t>
            </a:r>
            <a:r>
              <a:rPr lang="th-TH" sz="1600" baseline="0" dirty="0">
                <a:latin typeface="TH SarabunPSK" panose="020B0500040200020003" pitchFamily="34" charset="-34"/>
                <a:cs typeface="TH SarabunPSK" pitchFamily="34" charset="-34"/>
              </a:rPr>
              <a:t>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   </a:t>
            </a:r>
          </a:p>
          <a:p>
            <a:pPr marL="285725" indent="-285725" algn="thaiDist">
              <a:lnSpc>
                <a:spcPts val="1803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เวียดนามประสบปัญหาห่วงโซ่อุทาน สินค้าหนาแน่นที่ท่าเรือรอการส่งออก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 เนื่องจากขาดแคลนแรงงาน บริษัทเดินเรือลดจำนวนเที่ยวเรือลง ท่ามกลางการระบาดของ</a:t>
            </a:r>
            <a:r>
              <a:rPr lang="th-TH" sz="1600" baseline="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ที่ยังมีอยู่ ส่งผลให้การขนส่งล่าช้า ของสดเน่าเสีย มีต้นทุนการขนส่งที่สูงขึ้น กระทบต่อการส่งออก  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  <a:p>
            <a:pPr marL="285725" indent="-285725" algn="thaiDist">
              <a:lnSpc>
                <a:spcPts val="1803"/>
              </a:lnSpc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ขณะที่ การส่งออกของจีนขยายตัวอย่างมากจากความต้องการในตลาดโลกที่เพิ่มขึ้น และการควบคุมการระบาดได้อย่างรวดเร็ว อย่างไรก็ดี ยังมีความไม่แน่นอนจากมาตรจัดระเบียบธุรกิจของจีน เช่น มาตรการควบคุมพลังงานและควบคุมบริษัทเทคโนโลยี รวมถึงต้นทุนการนำเข้าที่สูงขึ้นจากราคาโภคภัณฑ์ที่ปรับตัวสูงขึ้น </a:t>
            </a:r>
            <a:r>
              <a:rPr lang="th-TH" sz="1600" baseline="0" dirty="0">
                <a:latin typeface="TH SarabunPSK" pitchFamily="34" charset="-34"/>
                <a:cs typeface="TH SarabunPSK" pitchFamily="34" charset="-34"/>
              </a:rPr>
              <a:t> ซึ่งอาจจะกระทบต่อภาคการผลิตที่ต้องติดตามในระยะถัดไป </a:t>
            </a:r>
            <a:endParaRPr lang="en-US" sz="16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C66F7BA-DA11-41BB-87E0-788583E9A2E4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26</a:t>
            </a:fld>
            <a:endParaRPr lang="th-TH" sz="130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077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" y="146050"/>
            <a:ext cx="6748463" cy="37957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02A55-B464-41DF-ADB2-D9FFB23A2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" y="4046955"/>
            <a:ext cx="6748463" cy="5409765"/>
          </a:xfrm>
        </p:spPr>
        <p:txBody>
          <a:bodyPr/>
          <a:lstStyle/>
          <a:p>
            <a:pPr>
              <a:lnSpc>
                <a:spcPts val="1701"/>
              </a:lnSpc>
            </a:pPr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Contribution to Growth </a:t>
            </a: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รายสินค้า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เดือนกันยายน 2564</a:t>
            </a:r>
          </a:p>
          <a:p>
            <a:pPr>
              <a:lnSpc>
                <a:spcPts val="1701"/>
              </a:lnSpc>
            </a:pP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lnSpc>
                <a:spcPts val="1701"/>
              </a:lnSpc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(+) สินค้าสำคัญที่ผลักดันการส่งออกที่สำคัญ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</a:t>
            </a:r>
          </a:p>
          <a:p>
            <a:pPr marL="743256" lvl="1" indent="-285482" defTabSz="914321">
              <a:lnSpc>
                <a:spcPts val="1701"/>
              </a:lnSpc>
              <a:buFont typeface="Arial" pitchFamily="34" charset="0"/>
              <a:buChar char="•"/>
              <a:defRPr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น้ำมันสำเร็จรูป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114.4</a:t>
            </a: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คอมพิวเตอร์ อุปกรณ์ และส่วนประกอบ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22.6</a:t>
            </a:r>
          </a:p>
          <a:p>
            <a:pPr marL="743256" marR="0" lvl="1" indent="-285482" algn="l" defTabSz="914400" rtl="0" eaLnBrk="1" fontAlgn="auto" latinLnBrk="0" hangingPunct="1">
              <a:lnSpc>
                <a:spcPts val="1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เคมีภัณฑ์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ขยายตัวร้อยละ 55.8  </a:t>
            </a: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เม็ดพลาสติก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40.3 </a:t>
            </a: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ยางพารา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ขยายตัวร้อยละ 83.6</a:t>
            </a:r>
          </a:p>
          <a:p>
            <a:pPr>
              <a:lnSpc>
                <a:spcPts val="1701"/>
              </a:lnSpc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(-) สินค้าที่กดดันการส่งออกที่สำคัญ 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</a:t>
            </a: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ทองคำยังไม่ได้ขึ้นรูป</a:t>
            </a:r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หดตัวร้อยละ 52.6</a:t>
            </a: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ผลไม้สด แช่เย็น แช่แข็งและแห้ง</a:t>
            </a:r>
            <a:r>
              <a:rPr lang="th-TH" sz="1600" b="1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หดตัวร้อยละ 22.0 (หดตัวจาก ทุเรียนสด มังคุดสด และลำไยแห้ง หดตัวร้อยละ 40.56, 79.9 และ 13.5 ตามลำดับ)</a:t>
            </a:r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อาหารทะเลกระป๋องและแปรรูป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หดตัวร้อยละ 18.2</a:t>
            </a:r>
          </a:p>
          <a:p>
            <a:pPr marL="743256" marR="0" lvl="1" indent="-285482" algn="l" defTabSz="914400" rtl="0" eaLnBrk="1" fontAlgn="auto" latinLnBrk="0" hangingPunct="1">
              <a:lnSpc>
                <a:spcPts val="1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ไก่แปรรูป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หดตัวร้อยละ 26.4</a:t>
            </a:r>
          </a:p>
          <a:p>
            <a:pPr marL="743256" lvl="1" indent="-285482">
              <a:lnSpc>
                <a:spcPts val="1701"/>
              </a:lnSpc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สินค้าปศุสัตว์อื่นๆ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หดตัวร้อยละ 66.3</a:t>
            </a:r>
          </a:p>
          <a:p>
            <a:pPr>
              <a:lnSpc>
                <a:spcPts val="1701"/>
              </a:lnSpc>
            </a:pPr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1701"/>
              </a:lnSpc>
            </a:pP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%Share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 สัดส่วนต่อการส่งออกรวมของเดือนปัจจุบัน</a:t>
            </a:r>
          </a:p>
          <a:p>
            <a:pPr>
              <a:lnSpc>
                <a:spcPts val="1701"/>
              </a:lnSpc>
            </a:pP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%Growth</a:t>
            </a:r>
            <a:r>
              <a:rPr lang="en-US" sz="16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อัตราการขยายตัวของการส่งออกเทียบกับช่วงเดียวกันของปีที่ผ่านมา </a:t>
            </a:r>
            <a:endParaRPr lang="en-US" sz="1600" dirty="0">
              <a:solidFill>
                <a:prstClr val="black">
                  <a:lumMod val="95000"/>
                  <a:lumOff val="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632D87E-5495-40F1-8384-9BE57A9F6F15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27</a:t>
            </a:fld>
            <a:endParaRPr lang="th-TH" sz="13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111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013" y="301625"/>
            <a:ext cx="6683375" cy="3759200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E094E416-BF5B-4E9D-978F-EC53AF7DC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4376834"/>
            <a:ext cx="6683375" cy="4254017"/>
          </a:xfrm>
        </p:spPr>
        <p:txBody>
          <a:bodyPr/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ในเดือนกันยายน 2564 ภาพรวมการส่งออกรายสินค้าขยายตัวทุกกลุ่มสินค้า </a:t>
            </a:r>
            <a:r>
              <a:rPr lang="th-TH" sz="1600" b="0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สินค้าอุตสาหกรรมฟื้นตัวจากเดือนก่อนค่อนข้างมาก</a:t>
            </a:r>
            <a:r>
              <a:rPr lang="th-TH" sz="16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เช่นเดียวกับสินค้าอุตสาหกรรมเกษตร ขณะที่สินค้าเกษตร และสินแร่และเชื้อเพลิงเติบโตชะลอลงเล็กน้อย 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รายละเอียดดังนี้ </a:t>
            </a:r>
          </a:p>
          <a:p>
            <a:pPr marL="285482" indent="-285482" algn="thaiDist"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สินค้าเกษตรและอุตสาหกรรมเกษตร ขยายตัว </a:t>
            </a:r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12.1%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แบ่งเป็น</a:t>
            </a:r>
          </a:p>
          <a:p>
            <a:pPr marL="743192" lvl="1" indent="-285482" algn="thaiDist"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กลุ่มสินค้าเกษตร ขยายตัวที่ 12.9%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(ขยายตัวจากยางพารา ผลิตภัณฑ์มันสำปะหลัง ข้าว กุ้งสดและต้มสุกแช่เย็น เป็นต้น)  </a:t>
            </a:r>
          </a:p>
          <a:p>
            <a:pPr marL="743192" lvl="1" indent="-285482" algn="thaiDist"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กลุ่มสินค้าอุตสาหกรรมเกษตร ขยายตัว 11.3% ปรับตัวดีขึ้นกว่าเดือนก่อน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(ขยายตัวจากไขมันและน้ำมันจากพืชและสัตว์ อาหารสัตว์เลี้ยง ผลไม้กระป๋อง ผลิตภัณฑ์ข้าวสาลีและอาหารสำเร็จรูป น้ำตาลทราย เป็นต้น)</a:t>
            </a:r>
          </a:p>
          <a:p>
            <a:pPr marL="285482" indent="-285482" algn="thaiDist"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สินค้าอุตสาหกรรม ขยายตัว 15.8% ปรับตัวดีขึ้นกว่าเดือนก่อน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(ขยายตัวจากหลายรายการ เช่น คอมพิวเตอร์ เคมีภัณฑ์ เม็ดพลาสติก</a:t>
            </a:r>
            <a:r>
              <a:rPr lang="th-TH" sz="16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เครื่องจักรกลและส่วนประกอบ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เหล็ก เหล็กกล้าและผลิตภัณฑ์ เป็นต้น) </a:t>
            </a: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ถ้าหากหักทองคำแล้วจะพบว่า การส่งออกสินค้าอุตสาหกรรมที่ไม่รวมทองคำ ขยายตัวที่ 18.0%</a:t>
            </a:r>
          </a:p>
          <a:p>
            <a:pPr marL="285482" indent="-285482" algn="thaiDist">
              <a:buFont typeface="Arial" pitchFamily="34" charset="0"/>
              <a:buChar char="•"/>
            </a:pPr>
            <a:r>
              <a:rPr lang="th-TH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สินค้ากลุ่มสินแร่และเชื้อเพลิง ขยายตัวมากกว่าสินค้ากลุ่มอื่นๆ  โดยขยายตัวที่ 97.5% </a:t>
            </a:r>
            <a:r>
              <a:rPr lang="th-TH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(ขยายตัวจากน้ำมันสำเร็จรูป น้ำมันดิบ และก๊าซปิโตรเลียมเหลว) </a:t>
            </a:r>
            <a:endParaRPr lang="th-TH" sz="1600" b="1" dirty="0">
              <a:solidFill>
                <a:prstClr val="black">
                  <a:lumMod val="95000"/>
                  <a:lumOff val="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AAC8450-40D4-42F8-9576-A2AF1C92AF58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28</a:t>
            </a:fld>
            <a:endParaRPr lang="th-TH" sz="13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45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863" y="217488"/>
            <a:ext cx="6788150" cy="3817937"/>
          </a:xfrm>
        </p:spPr>
      </p:sp>
      <p:graphicFrame>
        <p:nvGraphicFramePr>
          <p:cNvPr id="5" name="ตาราง 5">
            <a:extLst>
              <a:ext uri="{FF2B5EF4-FFF2-40B4-BE49-F238E27FC236}">
                <a16:creationId xmlns:a16="http://schemas.microsoft.com/office/drawing/2014/main" id="{553F91AF-D0B3-43A9-A372-83C7CFC52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5203"/>
              </p:ext>
            </p:extLst>
          </p:nvPr>
        </p:nvGraphicFramePr>
        <p:xfrm>
          <a:off x="169980" y="4180383"/>
          <a:ext cx="6814311" cy="7745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590">
                  <a:extLst>
                    <a:ext uri="{9D8B030D-6E8A-4147-A177-3AD203B41FA5}">
                      <a16:colId xmlns:a16="http://schemas.microsoft.com/office/drawing/2014/main" val="2645125067"/>
                    </a:ext>
                  </a:extLst>
                </a:gridCol>
                <a:gridCol w="42886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6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สินค้าเกษตร</a:t>
                      </a:r>
                    </a:p>
                  </a:txBody>
                  <a:tcPr marL="0"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%YoY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1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สถานการณ์ปัจจุบันของตลาดส่งออก</a:t>
                      </a:r>
                    </a:p>
                  </a:txBody>
                  <a:tcPr marL="0"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90395"/>
                  </a:ext>
                </a:extLst>
              </a:tr>
              <a:tr h="3386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64</a:t>
                      </a:r>
                      <a:endParaRPr lang="th-TH" sz="14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ม.ค.-ก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64</a:t>
                      </a:r>
                      <a:endParaRPr lang="th-TH" sz="14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466364"/>
                  </a:ext>
                </a:extLst>
              </a:tr>
              <a:tr h="756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ยางพารา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lnSpc>
                          <a:spcPts val="1400"/>
                        </a:lnSpc>
                        <a:defRPr/>
                      </a:pPr>
                      <a:r>
                        <a:rPr lang="en-US" sz="1400" b="1" kern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+83.6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lnSpc>
                          <a:spcPts val="1400"/>
                        </a:lnSpc>
                        <a:defRPr/>
                      </a:pPr>
                      <a:r>
                        <a:rPr lang="th-TH" sz="1400" b="1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71.9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thaiDist" defTabSz="914378" fontAlgn="b">
                        <a:lnSpc>
                          <a:spcPts val="1400"/>
                        </a:lnSpc>
                        <a:defRPr/>
                      </a:pPr>
                      <a:r>
                        <a:rPr lang="th-TH" sz="1400" b="0" kern="0" spc="-2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เศรษฐกิจของประเทศคู่ค้ามีการฟื้นตัวกลับมา</a:t>
                      </a:r>
                      <a:r>
                        <a:rPr lang="th-TH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โดยเฉพาะจีนที่อุตสาหกรรมยางรถยนต์เริ่มดีขึ้น รวมถึงการขับเคลื่อนนโยบายแก้ปัญหาและส่งเสริมการตลาดยางพารา การเชื่อมโยงระหว่างผู้ซื้อ ผู้ขาย ตลาดซื้อขายออนไลน์ ตลาดท้องถิ่น และการทำตลาดเชิงรุกโดยทูตเกษตรร่วมกับทูตพาณิชย์ในต่างประเทศ ตามโมเดลเกษตรผลิตพาณิชย์ตลาด</a:t>
                      </a:r>
                      <a:endParaRPr lang="th-TH" sz="1400" b="0" kern="0" spc="-2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ผลิตภัณฑ์</a:t>
                      </a:r>
                      <a:br>
                        <a:rPr lang="th-TH" sz="1400" b="1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มันสำปะหลัง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+44.4</a:t>
                      </a:r>
                      <a:endParaRPr lang="en-US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+47.7</a:t>
                      </a:r>
                      <a:endParaRPr lang="en-US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การส่งออกมันสำปะหลังที่เพิ่มสูงขึ้น เนื่องจากผู้บริโภคมีความมั่นใจในคุณภาพและมาตรฐานที่ดีกว่าคู่แข่ง โดยเฉพาะในตลาดจีน และญี่ปุ่น ที่มีการส่งออกเพิ่มขึ้นถึงร้อยละ </a:t>
                      </a:r>
                      <a:r>
                        <a:rPr lang="en-US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52.2</a:t>
                      </a:r>
                      <a:r>
                        <a:rPr lang="th-TH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45.8 </a:t>
                      </a:r>
                      <a:r>
                        <a:rPr lang="th-TH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ตามลำดับ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406824"/>
                  </a:ext>
                </a:extLst>
              </a:tr>
              <a:tr h="756920">
                <a:tc>
                  <a:txBody>
                    <a:bodyPr/>
                    <a:lstStyle/>
                    <a:p>
                      <a:pPr algn="l" defTabSz="1219110">
                        <a:lnSpc>
                          <a:spcPts val="1400"/>
                        </a:lnSpc>
                        <a:defRPr/>
                      </a:pPr>
                      <a:endParaRPr lang="en-US" sz="14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defTabSz="1219110">
                        <a:lnSpc>
                          <a:spcPts val="1400"/>
                        </a:lnSpc>
                        <a:defRPr/>
                      </a:pPr>
                      <a: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ข้าว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0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+33.8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-17.9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ตลาดต่างประเทศ ทั้งแอฟริกา ตะวันออกกลาง และเอเชีย มีความต้องการข้าวขาวและข้าวนึ่งเพื่อเตรียมไว้สำหรับช่วงเทศกาลในช่วงปลายปี ประกอบกับราคาข้าวไทยอยู่ในระดับที่แข่งขันได้จากปัจจัยค่าเงินบาท อย่างไรก็ดี ไทยยังประสบปัญหาด้านด้านโลจิสติกส์และค่าระวางเรือที่ปรับสูงขึ้นมาก โดยเฉพาะเส้นทางเดินเรือสำคัญ เช่น ยุโรปและอเมริกา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72019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 defTabSz="1219110">
                        <a:lnSpc>
                          <a:spcPts val="1400"/>
                        </a:lnSpc>
                        <a:defRPr/>
                      </a:pPr>
                      <a: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อาหารสัตว์เลี้ยง</a:t>
                      </a:r>
                    </a:p>
                    <a:p>
                      <a:pPr algn="l" defTabSz="1219110">
                        <a:lnSpc>
                          <a:spcPts val="1400"/>
                        </a:lnSpc>
                        <a:defRPr/>
                      </a:pPr>
                      <a:endParaRPr lang="th-TH" sz="14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+23.6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+22.6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kern="0" spc="-2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ประเทศคู่ค้า เช่น สหรัฐฯ อาเซียน และสหภาพยุโรปต่างมีความเชื่อมั่นในสินค้าที่ผลิตจากประเทศไทย ทั้งนี้ กรมปศุสัตว์คาดว่า ในปีนี้ </a:t>
                      </a:r>
                      <a:r>
                        <a:rPr lang="th-TH" sz="1400" b="0" kern="0" spc="-3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ไทยจะก้าวขึ้นเป็นผู้ส่งออกอาหารสัตว์เลี้ยงอันดับ </a:t>
                      </a:r>
                      <a:r>
                        <a:rPr lang="en-US" sz="1400" b="0" kern="0" spc="-3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 b="0" kern="0" spc="-3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ของโลกรองจากเยอรมันและสหรัฐฯ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799099"/>
                  </a:ext>
                </a:extLst>
              </a:tr>
              <a:tr h="608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ผลไม้กระป๋อง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และแปรรูป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lnSpc>
                          <a:spcPts val="1400"/>
                        </a:lnSpc>
                        <a:defRPr/>
                      </a:pPr>
                      <a:endParaRPr lang="th-TH" sz="1400" b="1" kern="0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defTabSz="685766">
                        <a:lnSpc>
                          <a:spcPts val="1400"/>
                        </a:lnSpc>
                        <a:defRPr/>
                      </a:pPr>
                      <a:r>
                        <a:rPr lang="en-US" sz="1400" b="1" kern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+29.3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kern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+10.3</a:t>
                      </a:r>
                      <a:endParaRPr lang="en-US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thaiDist" defTabSz="914378" fontAlgn="b">
                        <a:lnSpc>
                          <a:spcPts val="1400"/>
                        </a:lnSpc>
                        <a:defRPr/>
                      </a:pPr>
                      <a:r>
                        <a:rPr lang="th-TH" sz="1400" b="0" kern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สินค้าของไทยมีคุณภาพเป็นที่ยอมรับ โดยการ</a:t>
                      </a:r>
                      <a:r>
                        <a:rPr lang="th-TH" sz="1400" b="0" kern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ส่งออกสัปปะรดกระป๋องเพิ่มขึ้นถึงร้อยละ </a:t>
                      </a:r>
                      <a:r>
                        <a:rPr lang="en-US" sz="1400" b="0" kern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118.3</a:t>
                      </a:r>
                      <a:r>
                        <a:rPr lang="th-TH" sz="1400" b="0" kern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ผลไม้รวมกระป๋อง ขยายตัวเพิ่มขึ้นร้อยละ 100.6 และมะม่วงกระป๋องเพิ่มขึ้นร้อยละ 60.7 รวมถึงการทำงานเชิงรุกซึ่งดำเนินการตามแผนของกระทรวงพาณิชย์ ปรับรูปแบบการส่งเสริมการค้าแบบออนไลน์ และการทำงานอย่างใกล้ชิดร่วมกับภาคเอกชน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97780"/>
                  </a:ext>
                </a:extLst>
              </a:tr>
              <a:tr h="355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ผลไม้สด</a:t>
                      </a: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แช่เย็น</a:t>
                      </a:r>
                      <a:b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แช่แข็งและแห้ง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lnSpc>
                          <a:spcPts val="1400"/>
                        </a:lnSpc>
                        <a:defRPr/>
                      </a:pPr>
                      <a:r>
                        <a:rPr lang="en-US" sz="1400" b="1" spc="-8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-22.0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+51.9</a:t>
                      </a:r>
                      <a:endParaRPr lang="en-US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thaiDist" defTabSz="914378" fontAlgn="b">
                        <a:lnSpc>
                          <a:spcPts val="1400"/>
                        </a:lnSpc>
                        <a:defRPr/>
                      </a:pPr>
                      <a:r>
                        <a:rPr lang="th-TH" sz="1400" b="0" kern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มีการตรวจพบการปนเปื้อนของเชื้อโควิด-19 บนบรรจุภัณฑ์ของผลไม้ไทยในจีน ประกอบกับผลไม้ไทยที่ส่งออกหลัก โดยเฉพาะทุเรียน มังคุด มีสัดส่วนรวมกันประมาณ 74% ของการส่งออกผลไม้ กำลังเข้าสู่ช่วงหมดฤดูเก็บเกี่ยว (ทุเรียน</a:t>
                      </a:r>
                      <a:r>
                        <a:rPr lang="th-TH" sz="1400" b="0" kern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-40.6</a:t>
                      </a:r>
                      <a:r>
                        <a:rPr lang="en-US" sz="1400" b="0" kern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400" b="0" kern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มังคุด</a:t>
                      </a:r>
                      <a:r>
                        <a:rPr lang="th-TH" sz="1400" b="0" kern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-79.9</a:t>
                      </a:r>
                      <a:r>
                        <a:rPr lang="en-US" sz="1400" b="0" kern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1400" b="0" kern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79531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อาหารทะเลกระป๋องและแปรรูป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-1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-18.2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13.4</a:t>
                      </a:r>
                      <a:endParaRPr lang="en-US" sz="1400" b="1" kern="1200" spc="-100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มีการตรวจพบคลัสเตอร์การระบาดของโรคโควิด-19 ที่กระทบกับโรงงานอุตสาหกรรมที่ผลิตและส่งออกอาหารทะเลกระป๋องขนาดใหญ่ ในเดือน ส.ค. 64  แต่ไทยยังส่งออกอาหารทะเลกระป๋องและแปรรูปไปยังญี่ปุ่น และสหรัฐอาหรับเอมิเรตส์ ได้เพิ่มขึ้นร้อยละ 13.4 และ 39.3 ตามลำดับ 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407637"/>
                  </a:ext>
                </a:extLst>
              </a:tr>
              <a:tr h="837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ไก่สดแช่เย็น</a:t>
                      </a:r>
                      <a:b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แช่แข็ง และแปรรูป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-1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-2</a:t>
                      </a:r>
                      <a:r>
                        <a:rPr lang="th-TH" sz="1400" b="1" kern="1200" spc="-1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2.8</a:t>
                      </a:r>
                      <a:endParaRPr lang="en-US" sz="1400" b="1" kern="1200" spc="-1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400" b="1" spc="-1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พบคลัสเตอร์การระบาดของไวรัสโควิด</a:t>
                      </a:r>
                      <a:r>
                        <a:rPr lang="en-US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-19</a:t>
                      </a: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ในโรงงานไก่ที่ผลิตสินค้าประเภทไก่แช่แข็งและแช่เย็นหลายพื้นที่ ทำให้ต้องหยุดการผลิตชั่วคราว ประกอบกับยังเกิดปัญหาการขาดแคลนแรงงาน หลังเปิดโรงงานแรงงานบางส่วนไม่กลับมาทำงาน ส่งผลให้กำลังการผลิตลดลง อย่างไรก็ดี ในเดือน ก</a:t>
                      </a:r>
                      <a:r>
                        <a:rPr lang="en-US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สามารถส่งออกไปยังมาเลเซีย และเนเธอร์แลนด์ได้เพิ่มขึ้นร้อยละ </a:t>
                      </a:r>
                      <a:r>
                        <a:rPr lang="en-US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10.0</a:t>
                      </a: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35.3</a:t>
                      </a:r>
                      <a:r>
                        <a:rPr lang="th-TH" sz="1400" b="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ตามลำดับ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022483"/>
                  </a:ext>
                </a:extLst>
              </a:tr>
              <a:tr h="756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สินค้าปศุสัตว์อื่นๆ</a:t>
                      </a:r>
                      <a:endParaRPr lang="en-US" sz="1400" b="1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66.3</a:t>
                      </a:r>
                      <a:endParaRPr lang="en-US" sz="1400" b="1" kern="1200" spc="-1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-33.1</a:t>
                      </a:r>
                      <a:endParaRPr lang="th-TH" sz="1400" b="1" spc="-1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เกษตรกรต้องแบกรับต้นทุนการผลิต</a:t>
                      </a:r>
                      <a:r>
                        <a:rPr lang="th-TH" sz="1400" b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ที่มาก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เช่น โปรตีน วิตามิน และยาฆ่าเชื้อป้องกันโรคอหิ</a:t>
                      </a:r>
                      <a:r>
                        <a:rPr lang="th-TH" sz="1400" b="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วาต์แอฟ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ริกัน (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ASF)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ในขณะที่ประเทศคู่ค้าหลัก เช่น เวียดนาม กัมพูชา กำลังเผชิญกับสถานการณ์โควิด-19 ที่รุนแรง ทำให้ในเดือน ก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ไทยส่งออกไปยังเวียดนามและกัมพูชาลดลงร้อยละ 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81.8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72.0</a:t>
                      </a: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ตามลำดับ</a:t>
                      </a:r>
                      <a:r>
                        <a:rPr lang="en-US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b="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7273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เครื่องดื่ม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lnSpc>
                          <a:spcPts val="1400"/>
                        </a:lnSpc>
                        <a:defRPr/>
                      </a:pPr>
                      <a:r>
                        <a:rPr lang="en-US" sz="1400" b="1" spc="-8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-25.6</a:t>
                      </a:r>
                      <a:endParaRPr lang="th-TH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+1.8</a:t>
                      </a:r>
                      <a:endParaRPr lang="en-US" sz="1400" b="1" kern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378" rtl="0" eaLnBrk="1" fontAlgn="b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ผู้บริโภคทั่วโลกหันมาใส่ใจสุขภาพมากขึ้น บริโภคน้ำตาลน้อยลง ประกอบกับภาครัฐของประเทศต่างๆกฎระเบียบการนำเข้า และมาตรการต่างๆ เพื่อลดอัตราการบริโภคเครื่องดื่มที่ส่งผลกระทบต่อสุขภาพ เช่น เครื่องดื่มแอลกอฮอล์ และเครื่องดื่มที่มีน้ำตาล ส่งผลให้ยอดส่งออกเครื่องดื่มลดลง โดยการส่งออกเครื่องดื่มมีแอลกอฮอล์ลดลงร้อยละ 12.0 ขณะที่เครื่องดื่มประเภทน้ำแร่และน้ำอัดลมที่ไม่เติมน้ำตาล ยังขยายตัวที่ร้อยละ 4.8</a:t>
                      </a:r>
                      <a:endParaRPr lang="th-TH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60838"/>
                  </a:ext>
                </a:extLst>
              </a:tr>
            </a:tbl>
          </a:graphicData>
        </a:graphic>
      </p:graphicFrame>
      <p:graphicFrame>
        <p:nvGraphicFramePr>
          <p:cNvPr id="9" name="ตาราง 5">
            <a:extLst>
              <a:ext uri="{FF2B5EF4-FFF2-40B4-BE49-F238E27FC236}">
                <a16:creationId xmlns:a16="http://schemas.microsoft.com/office/drawing/2014/main" id="{CD09CE74-49B6-4F5C-8A16-048C24652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9935"/>
              </p:ext>
            </p:extLst>
          </p:nvPr>
        </p:nvGraphicFramePr>
        <p:xfrm>
          <a:off x="156791" y="12151958"/>
          <a:ext cx="6827500" cy="884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425">
                  <a:extLst>
                    <a:ext uri="{9D8B030D-6E8A-4147-A177-3AD203B41FA5}">
                      <a16:colId xmlns:a16="http://schemas.microsoft.com/office/drawing/2014/main" val="2645125067"/>
                    </a:ext>
                  </a:extLst>
                </a:gridCol>
                <a:gridCol w="4296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3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สินค้าอุตสาหกรรม</a:t>
                      </a:r>
                    </a:p>
                  </a:txBody>
                  <a:tcPr marL="0"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%YoY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1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สถานการณ์ปัจจุบันของตลาดส่งออก</a:t>
                      </a:r>
                    </a:p>
                  </a:txBody>
                  <a:tcPr marL="0"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90395"/>
                  </a:ext>
                </a:extLst>
              </a:tr>
              <a:tr h="3203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64</a:t>
                      </a:r>
                      <a:endParaRPr lang="th-TH" sz="14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ม.ค.-ก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64</a:t>
                      </a:r>
                      <a:endParaRPr lang="th-TH" sz="14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466364"/>
                  </a:ext>
                </a:extLst>
              </a:tr>
              <a:tr h="1384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spc="-3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สินค้าเกี่ยวเนื่องกับน้ำมัน 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61.0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45.9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ขยายตัวจากการส่งออกน้ำมันสำเร็จรูปเป็นหลัก (สัดส่วนร้อยละ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ในตลาดอาเซียน อาทิ กัมพูชา (ขยายตัวร้อยละ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87.7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มาเลเซีย (ขยายตัวร้อยละ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284.6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สิงคโปร์ (ขยายตัวร้อยละ 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 และฟิลิปปินส์ (ขยายตัวร้อยละ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912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เป็นปัจจัยสนับสนุนการส่งออกในเดือน ก.ย. 64 ทั้งนี้ การส่งออกสินค้าเกี่ยวเนื่องกับน้ำมันขยายตัวต่อเนื่องเป็นเดือนที่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โดยสินค้าส่งออกสำคัญอื่นๆ ได้แก่ เม็ดพลาสติก (สัดส่วนร้อยละ 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ขยายตัวร้อยละ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ขยายตัวในตลาดจีน อินเดีย อินโดนีเซีย และญี่ปุ่น และเคมีภัณฑ์ (สัดส่วนร้อยละ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ขยายตัวร้อยละ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ขยายตัวในตลาดจีน ญี่ปุ่น อินเดีย อินโดนีเซีย และมาเลเซีย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รถยนต์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อุปกรณ์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และส่วนประกอบ</a:t>
                      </a:r>
                      <a:endParaRPr lang="th-TH" sz="1400" b="1" spc="-3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50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+4.9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500"/>
                        </a:lnSpc>
                        <a:defRPr/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42.3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การส่งออกรถยนต์ อุปกรณ์ และส่วนประกอบ ขยายตัวต่อเนื่องเป็นเดือนที่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โดยขยายตัว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ในตลาดจีน ฟิลิปปินส์ อินโดนีเซีย และแอฟริกาใต้ โดยเฉพาะฟิลิปปินส์ขยายตัวถึงร้อยละ 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36.4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ซึ่งฟิลิปปินส์ได้ยุติการไต่สวนตามมาตรการปกป้อง (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Safeguard)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การนําเข้าสินค้ายานยนต์จากประเทศไทย อีกทั้ง ยังมีปัจจัยสนับสนุนหลักจากภาวะเศรษฐกิจในประเทศที่ทยอยฟื้นตัวและปัจจัยหนุนอื่นๆ โดยเฉพาะการเร่งใช้จ่ายในโครงสร้างพื้นฐานของประเทศ ผ่านโครงการก่อสร้างจำนวนมากทั้งของภาครัฐและเอกชน รวมทั้งโลจิสติกส์ที่กำลังเติบโตอย่างมาก มีส่วนช่วยผลักดันให้เกิดความต้องการรถยนต์เชิงพาณิชย์ของฟิลิปปินส์ อย่างไรก็ดี ยังคงต้องติดตามสถานการณ์การแพร่ระบาดของไวรัสโควิด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-19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ในโรงงานผลิตรถยนต์และชิ้นส่วน และภาวะการขาดแคลนชิปซึ่งอาจส่งผลกระทบต่อยอดการส่งออกต่อไป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406824"/>
                  </a:ext>
                </a:extLst>
              </a:tr>
              <a:tr h="6229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เครื่องคอมพิวเตอร์ อุปกรณ์และส่วนประกอบ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500"/>
                        </a:lnSpc>
                        <a:defRPr/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22.6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50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+18.6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การส่งออกขยายตัวต่อเนื่องเป็นเดือนที่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เนื่องจากปัจจัยบวกจากการเติบโตของเศรษฐกิจดิจิทัล โดยตลาดส่งออกหลักที่ขยายตัว ได้แก่ สหรัฐฯ ฮ่องกง จีน และมาเลเซีย ทั้งนี้ </a:t>
                      </a: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International Data Corporation 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คาดการณ์ว่า ในปี 64 ตลาดคอมพิวเตอร์จะขยายตัว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14.2 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0" marR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720198"/>
                  </a:ext>
                </a:extLst>
              </a:tr>
              <a:tr h="5880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spc="-3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แผงวงจรไฟฟ้า</a:t>
                      </a:r>
                      <a:endParaRPr lang="en-US" sz="1400" b="1" spc="-3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16.3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18.7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การส่งออกขยายตัวต่อเนื่องเป็นเดือนที่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ตามทิศทางของอุตสาหกรรมที่เกี่ยวเนื่องที่มีแนวโน้มเติบโตดี ได้แก่ กลุ่มเครื่องเครื่องใช้ไฟฟ้าและอิเล็กทรอนิกส์  โดย</a:t>
                      </a:r>
                      <a:r>
                        <a:rPr lang="th-TH" sz="1400" b="0" i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ตลาดส่งออกหลักที่ขยายตัว ได้แก่ ฮ่องกง สิงคโปร์ จีน ญี่ปุ่น และสหรัฐฯ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799099"/>
                  </a:ext>
                </a:extLst>
              </a:tr>
              <a:tr h="5880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เครื่องจักรกลและส่วนประกอบของเครื่องจักรกล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40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+32.8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400"/>
                        </a:lnSpc>
                        <a:defRPr/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26.4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การส่งออกขยายตัวต่อเนื่องเป็นเดือนที่ 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เนื่องจากภาคการผลิตของประเทศเศรษฐกิจหลักฟื้นตัวอย่างต่อเนื่อง โดยตลาดส่งออกหลักที่ขยายตัว ได้แก่ สหรัฐฯ จีน ญี่ปุ่น อินโดนีเซีย และสิงคโปร์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97780"/>
                  </a:ext>
                </a:extLst>
              </a:tr>
              <a:tr h="1299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spc="-3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เหล็ก เหล็กกล้าและผลิตภัณฑ์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400"/>
                        </a:lnSpc>
                        <a:defRPr/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38.7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ts val="1400"/>
                        </a:lnSpc>
                        <a:defRPr/>
                      </a:pPr>
                      <a:r>
                        <a:rPr lang="th-TH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40.8</a:t>
                      </a:r>
                      <a:endParaRPr lang="th-TH" sz="14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ความต้องการใช้เหล็กในตลาดต่างประเทศมีมากขึ้น ตามการฟื้นตัวทางเศรษฐกิจในสหรัฐฯ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และยุโรป ประกอบกับภาวะเหล็กขาดตลาดในจีน จากนโยบายลดปริมาณการผลิตเหล็กเพื่อแก้ปัญหามลภาวะสิ่งแวดล้อม ทำให้ปริมาณการผลิตไม่เพียงพอต่อความต้องการ และการเร่งใช้จ่ายในโครงสร้างพื้นฐานของประเทศผ่านโครงการก่อสร้างจำนวนมากทั้งของภาครัฐและเอกชนของฟิลิปปินส์ เป็นปัจจัยหนุนการส่งออกเหล็กของไทย ทั้งนี้ การส่งออก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ขยายตัวต่อเนื่องเป็นเดือนที่ 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โดยตลาดส่งออกหลักที่ขยายตัว ได้แก่ สหรัฐฯ ญี่ปุ่น ฟิลิปปินส์ และจีน โดยเฉพาะตลาดฟิลิปปินส์และจีนที่ขยายตัวร้อยละ 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109.0 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180.5 </a:t>
                      </a:r>
                      <a:r>
                        <a:rPr lang="th-TH" sz="1400" b="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ตามลำดับ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795310"/>
                  </a:ext>
                </a:extLst>
              </a:tr>
              <a:tr h="1824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เครื่องโทรสาร โทรศัพท์ อุปกรณ์และส่วนประกอบ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-8.0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+10.6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การส่งออกกลับมาหดตัว หลังจากขยายตัวต่อเนื่อง </a:t>
                      </a:r>
                      <a:r>
                        <a:rPr lang="en-US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เดือน โดยหดตัวในตลาดญี่ปุ่น ฮ่องกง </a:t>
                      </a:r>
                      <a:r>
                        <a:rPr lang="th-TH" sz="1400" b="0" i="0" u="none" strike="noStrike" kern="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เนเธอร์แลนด์ และเม็กซิโก ขณะที่ขยายตัวในตลาดสหรัฐฯ สหรัฐอาหรับเอมิเรตส์ และเมียนมา</a:t>
                      </a:r>
                      <a:endParaRPr lang="en-US" sz="1400" b="0" i="0" u="none" strike="noStrike" kern="0" spc="-5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407637"/>
                  </a:ext>
                </a:extLst>
              </a:tr>
              <a:tr h="1169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เครื่องซักผ้า 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เครื่องซักแห้ง 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และส่วนประกอบ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-24.3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+20.9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การส่งออกหดตัวต่อเนื่องเป็นเดือนที่ </a:t>
                      </a:r>
                      <a:r>
                        <a:rPr lang="en-US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โดยหดตัวในตลาดสหรัฐฯ เกาหลีใต้ ญี่ปุ่น และออสเตรเลีย ขณะที่ตลาดอินโดนีเซียยังคงขยายตัว</a:t>
                      </a:r>
                      <a:endParaRPr lang="en-US" sz="1400" b="0" i="0" u="none" strike="noStrike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022483"/>
                  </a:ext>
                </a:extLst>
              </a:tr>
              <a:tr h="588011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ทองคำ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-52.6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-77.2</a:t>
                      </a: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การส่งออกหดตัวต่อเนื่องเป็นเดือนที่ </a:t>
                      </a:r>
                      <a:r>
                        <a:rPr lang="en-US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 b="0" i="0" u="none" strike="noStrike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จากปัจจัยด้านราคาเป็นหลัก โดยหดตัวในสิงคโปร์ สวิตเซอร์แลนด์ และออสเตรเลีย แต่ยังขยายตัวในตลาดฮ่องกง ญี่ปุ่น และไต้หวัน</a:t>
                      </a:r>
                      <a:endParaRPr lang="en-US" sz="1400" b="0" i="0" u="none" strike="noStrike" kern="0" spc="0" baseline="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72735"/>
                  </a:ext>
                </a:extLst>
              </a:tr>
            </a:tbl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E2E61EE-00FC-4958-92E0-AA4A64BD6C10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29</a:t>
            </a:fld>
            <a:endParaRPr lang="th-TH" sz="13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140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285750"/>
            <a:ext cx="6561138" cy="36909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C2B3A-A499-4C64-870D-62090C7FC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363" y="4072042"/>
            <a:ext cx="6389969" cy="5760890"/>
          </a:xfrm>
        </p:spPr>
        <p:txBody>
          <a:bodyPr/>
          <a:lstStyle/>
          <a:p>
            <a:pPr indent="120640" algn="thaiDist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b="1" spc="-3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การส่งออกปรับตัวดีขึ้นจากเดือนก่อนในหลายตลาด หลังผลกระทบจากการแพร่ระบาดของโควิดสายพันธุ์เดลต้าคลี่คลายลงไปในทางที่ดีขึ้น </a:t>
            </a:r>
            <a:r>
              <a:rPr lang="th-TH" sz="1500" spc="-3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โดยการส่งออกไปจีนยังขยายตัวอย่างแข็งแกร่ง การส่งออกไปสหรัฐฯ ญี่ปุ่น อินเดียขยายตัวเร่งขึ้นจากเดือนก่อน สำหรับตลาดอาเซียน (5) และสหภาพยุโรปยังคงขยายตัวได้ต่อเนื่อง เช่นเดียวกับการส่งออกไปยังกลุ่มประเทศ </a:t>
            </a:r>
            <a:r>
              <a:rPr lang="en-US" sz="1500" spc="-3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CLMV</a:t>
            </a:r>
            <a:r>
              <a:rPr lang="th-TH" sz="1500" spc="-3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และทวีปออสเตรเลียที่กลับมาขยายตัวอีกครั้ง</a:t>
            </a:r>
          </a:p>
          <a:p>
            <a:pPr algn="thaiDist" defTabSz="914428">
              <a:lnSpc>
                <a:spcPts val="1739"/>
              </a:lnSpc>
              <a:defRPr/>
            </a:pPr>
            <a:r>
              <a:rPr lang="th-TH" sz="1500" b="1" spc="-3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ตลาดส่งออกที่ขยายตัว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สหรัฐฯ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ขยายตัวเร่งขึ้น+20.2</a:t>
            </a:r>
            <a:r>
              <a:rPr lang="en-US" sz="15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% </a:t>
            </a:r>
            <a:r>
              <a:rPr lang="th-TH" sz="15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(ขยายตัว 16 เดือนต่อเนื่อง)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จีน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+23.3%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 10 เดือนต่อเนื่อง)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ญี่ปุ่น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ขยายตัวเร่งขึ้น (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th-TH" sz="15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13.2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 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เดือนต่อเนื่อง)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อาเซียน (</a:t>
            </a:r>
            <a:r>
              <a:rPr lang="en-US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(+</a:t>
            </a:r>
            <a:r>
              <a:rPr lang="th-TH" sz="15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25.7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(ขยายตัว </a:t>
            </a:r>
            <a:r>
              <a:rPr lang="en-US" sz="15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</a:t>
            </a:r>
            <a:r>
              <a:rPr lang="th-TH" sz="15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เดือนต่อเนื่อง)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โดยเฉพาะ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อินโดนีเซีย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ขยายตัวต่อเนื่อง 5 เดือน (+67.8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ฟิลิปปินส์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ขยายตัวต่อเนื่อง 7 เดือน (+40.9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และ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สิงคโปร์</a:t>
            </a:r>
            <a:r>
              <a:rPr lang="th-TH" sz="1500" u="none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(+27.7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ขณะที่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มาเลเซีย</a:t>
            </a:r>
            <a:r>
              <a:rPr lang="th-TH" sz="1500" u="none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หดตัวในรอบ 11 เดือน (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-1.4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))</a:t>
            </a:r>
          </a:p>
          <a:p>
            <a:pPr marL="320791" marR="0" lvl="0" indent="-320791" algn="thaiDist" defTabSz="914428" rtl="0" eaLnBrk="1" fontAlgn="auto" latinLnBrk="0" hangingPunct="1">
              <a:lnSpc>
                <a:spcPts val="1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CLMV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(+8.2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เมียนมา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(กลับมา +48.9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กัมพูชา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(ขยายตัวต่อเนื่อง 6 เดือน +48.9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ลาว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(ขยายตัวต่อเนื่อง 8 เดือน +14.7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ขณะที่</a:t>
            </a: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เวียดนาม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(หดตัวเป็นเดือนที่ 2 เดือน -23.3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สหภาพยุโรป (27)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(+</a:t>
            </a:r>
            <a:r>
              <a:rPr lang="th-TH" sz="1500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12.6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 8 เดือนต่อเนื่อง อาทิ เนเธอร์แลนด์ (+4.6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เยอรมนี (+1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0.7%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อิตาลี (32.3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อินเดีย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ขยายตัวเร่งขึ้น (+76.1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 8 เดือนต่อเนื่อง) </a:t>
            </a:r>
          </a:p>
          <a:p>
            <a:pPr marL="320791" marR="0" lvl="0" indent="-320791" algn="thaiDist" defTabSz="914428" rtl="0" eaLnBrk="1" fontAlgn="auto" latinLnBrk="0" hangingPunct="1">
              <a:lnSpc>
                <a:spcPts val="1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ทวีปออสเตรเลีย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(+3.0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กลับมาขยายตัวในรอบ 3 เดือน โดยการส่งออกไปออสเตรเลียลดลงเล็กน้อย (-0.6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แต่ปรับดีขึ้นจาก -23.1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ในเดือนก่อน) แต่การส่งออกไปนิวซีแลนด์ขยายตัวสูง 11 เดือนต่อเนื่อง (+23.2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ตะวันออกกลาง (15)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(+17.4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 6 เดือนต่อเนื่อง อาทิ สหรัฐอาหรับเอมิเรตส์ (+30.9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อิสราเอล (+30.1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))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ทวีปแอฟริกา (57)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ขยายตัวเร่งขึ้น (+30.2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 9 เดือนต่อเนื่อง อาทิ แอฟริกาใต้ (+30.8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โมซัมบิก (+364.4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))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ลาตินอเมริกา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10.1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ขยายตัว 8 เดือนต่อเนื่อง อาทิ บราซิล (+14.9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อาร์เจนตินา (+2.4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))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รัสเซียและกลุ่มประเทศ </a:t>
            </a:r>
            <a:r>
              <a:rPr lang="en-US" sz="15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CIS</a:t>
            </a:r>
            <a:r>
              <a:rPr lang="en-US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(+42.5 ขยายตัว 6 เดือนต่อเนื่อง)</a:t>
            </a:r>
          </a:p>
          <a:p>
            <a:pPr algn="thaiDist" defTabSz="914428">
              <a:lnSpc>
                <a:spcPts val="1739"/>
              </a:lnSpc>
              <a:defRPr/>
            </a:pPr>
            <a:r>
              <a:rPr lang="th-TH" sz="1500" b="1" spc="-3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ตลาดส่งออกที่หดตัว 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</a:t>
            </a:r>
          </a:p>
          <a:p>
            <a:pPr marL="320791" indent="-320791" algn="thaiDist" defTabSz="914428">
              <a:lnSpc>
                <a:spcPts val="1739"/>
              </a:lnSpc>
              <a:buFont typeface="Arial" panose="020B0604020202020204" pitchFamily="34" charset="0"/>
              <a:buChar char="•"/>
              <a:defRPr/>
            </a:pPr>
            <a:r>
              <a:rPr lang="th-TH" sz="1500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สหราชอาณาจักร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(-10.8</a:t>
            </a:r>
            <a:r>
              <a:rPr lang="en-US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15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โดยหดตัวต่อเนื่องเป็นเดือนที่ 2)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A54B16-FAC9-426B-ABE4-3D7455D56F7E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5853">
              <a:defRPr/>
            </a:pPr>
            <a:fld id="{445767F1-70CF-47B6-938D-4976EC26A526}" type="slidenum">
              <a:rPr lang="th-TH" sz="130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885853">
                <a:defRPr/>
              </a:pPr>
              <a:t>30</a:t>
            </a:fld>
            <a:endParaRPr lang="th-TH" sz="130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3985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0500" y="223838"/>
            <a:ext cx="6731000" cy="37861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28B58-7284-4929-9A3F-C774F474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869" y="4182557"/>
            <a:ext cx="6437807" cy="543743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600" b="1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Contribution to Growth 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รายตลาด </a:t>
            </a:r>
            <a:endParaRPr lang="en-US" sz="1600" spc="-19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 defTabSz="957195">
              <a:lnSpc>
                <a:spcPts val="1800"/>
              </a:lnSpc>
              <a:defRPr/>
            </a:pPr>
            <a:r>
              <a:rPr lang="th-TH" sz="1600" b="1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ตลาดที่ผลักดันการส่งออก 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ในเดือนนี้ ได้แก่ </a:t>
            </a:r>
          </a:p>
          <a:p>
            <a:pPr marL="309915" indent="-309915" algn="thaiDist" defTabSz="957195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จีน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+23.3%YoY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ส่งออกยางพารา เคมีภัณฑ์ ผลิตภัณฑ์มันสำปะหลัง ทองแดง และเครื่องคอมพิวเตอร์ฯ</a:t>
            </a:r>
            <a:endParaRPr lang="en-US" sz="1600" spc="-19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09915" marR="0" lvl="0" indent="-309915" algn="thaiDist" defTabSz="95719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สหรัฐฯ</a:t>
            </a:r>
            <a:r>
              <a:rPr lang="th-TH" sz="1600" u="none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+20.2%YoY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ส่งออกเครื่องคอมพิวเตอร์ฯ อัญมณีและเครื่องประดับ โทรทัศน์และส่วนประกอบ เครื่องจักรกลฯ และเครื่องปรับอากาศฯ</a:t>
            </a:r>
          </a:p>
          <a:p>
            <a:pPr marL="309915" indent="-309915" algn="thaiDist" defTabSz="957195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อินเดีย</a:t>
            </a:r>
            <a:r>
              <a:rPr lang="th-TH" sz="1600" u="none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(+76.1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ส่งออกไขมันและน้ำมันฯ เคมีภัณฑ์ เม็ดพลาสติก อัญมณีและเครื่องประดับ และเหล็กและผลิตภัณฑ์</a:t>
            </a:r>
            <a:endParaRPr lang="th-TH" sz="1600" u="sng" spc="-19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09915" indent="-309915" algn="thaiDist" defTabSz="957195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อินโดนีเซีย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67.8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ส่งออกรถยนต์และส่วนประกอบ เม็ดพลาสติก เครื่องจักรกลฯ เครื่องยนต์สันดาปฯ และเคมีภัณฑ์</a:t>
            </a:r>
          </a:p>
          <a:p>
            <a:pPr marL="0" indent="0" algn="thaiDist" defTabSz="957195">
              <a:lnSpc>
                <a:spcPts val="1800"/>
              </a:lnSpc>
              <a:buFont typeface="Arial" panose="020B0604020202020204" pitchFamily="34" charset="0"/>
              <a:buNone/>
              <a:defRPr/>
            </a:pPr>
            <a:r>
              <a:rPr lang="th-TH" sz="1600" b="1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ตลาดที่ฉุดรั้งการส่งออก</a:t>
            </a:r>
            <a:endParaRPr lang="th-TH" sz="1600" spc="-19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25" indent="-285725" algn="thaiDist" defTabSz="957195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สวิตเซอร์แลนด์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(-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82.8%YoY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จากการลดลงของการส่งออกทองคำ แต่สินค้าอื่นๆ ขยายตัวได้ดี เช่น นาฬิกาและส่วนประกอบ เครื่องใช้สำหรับเดินทาง เครื่องคอมพิวเตอร์ฯ</a:t>
            </a:r>
          </a:p>
          <a:p>
            <a:pPr marL="285725" marR="0" lvl="0" indent="-285725" algn="thaiDist" defTabSz="95719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เวียดนาม</a:t>
            </a:r>
            <a:r>
              <a:rPr lang="th-TH" sz="1600" u="none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(-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23.3%YoY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หดตัวจากรถยนต์และส่วนประกอบ เคมีภัณฑ์ และเครื่องดื่ม ด้านสินค้าที่ขยายตัวสูง ได้แก่ น้ำมันสำเร็จรูป ผลิตภัณฑ์อลูมิเนียม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และไขมันและน้ำมันฯ</a:t>
            </a:r>
          </a:p>
          <a:p>
            <a:pPr marL="285725" marR="0" lvl="0" indent="-285725" algn="thaiDist" defTabSz="95719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ฮังการี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(-48.2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หดตัวจากเครื่องคอมพิวเตอร์ฯ แผง</a:t>
            </a:r>
            <a:r>
              <a:rPr lang="th-TH" sz="1600" spc="-19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สวิทซ์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และแผงควบคุมกระแสไฟฟ้า และผลิตภัณฑ์ยาง ขณะที่การส่งออกรถยนต์และส่วนประกอบ ก๊อก วาว</a:t>
            </a:r>
            <a:r>
              <a:rPr lang="th-TH" sz="1600" spc="-19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ล์แ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ละส่วนประกอบ และเลน</a:t>
            </a:r>
            <a:r>
              <a:rPr lang="th-TH" sz="1600" spc="-19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ซ์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ขยายตัวได้ดี</a:t>
            </a:r>
          </a:p>
          <a:p>
            <a:pPr marL="285725" marR="0" lvl="0" indent="-285725" algn="thaiDist" defTabSz="95719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ซาอุดีอาระ</a:t>
            </a:r>
            <a:r>
              <a:rPr lang="th-TH" sz="1600" u="sng" spc="-19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เบีย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(-21.8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หดตัวจากรถยนต์และส่วนประกอบ อาหารทะเลกระป๋องและแปรรูป และเครื่องจักรกลและส่วนประกอบ ด้านสินค้าที่ขยายตัวสูง ได้แก่  ไม้และผลิตภัณฑ์ไม้ เครื่องปรับอากาศฯ และตู้เย็น ตู้แช่แข็งและส่วนประกอบ</a:t>
            </a:r>
          </a:p>
          <a:p>
            <a:pPr marL="285725" marR="0" lvl="0" indent="-285725" algn="thaiDist" defTabSz="95719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u="sng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สหราชอาณาจักร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(-10.8</a:t>
            </a:r>
            <a:r>
              <a:rPr lang="en-US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%YoY</a:t>
            </a:r>
            <a:r>
              <a:rPr lang="th-TH" sz="1600" spc="-19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หดตัวจากผลิตภัณฑ์ยาง ไก่แปรรูป และแผงวงจรไฟฟ้า ด้านสินค้าที่ขยายตัวสูง ได้แก่ อัญมณีและเครื่องประดับ เครื่องนุ่งห่ม และเครื่องคอมพิวเตอร์ฯ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1F7D41-33EA-4B30-8328-77025350E3C9}"/>
              </a:ext>
            </a:extLst>
          </p:cNvPr>
          <p:cNvSpPr txBox="1">
            <a:spLocks/>
          </p:cNvSpPr>
          <p:nvPr/>
        </p:nvSpPr>
        <p:spPr>
          <a:xfrm>
            <a:off x="4023992" y="9721108"/>
            <a:ext cx="3078428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4CDB1D-305D-4983-9E9E-52FAF6BEEC17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685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4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64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1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54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5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0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19CBF1C8-C0A9-489E-8F00-A044874F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‹#›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674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42F57477-6D88-4842-B411-AB012A538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66F8D"/>
              </a:clrFrom>
              <a:clrTo>
                <a:srgbClr val="066F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/>
          <a:stretch/>
        </p:blipFill>
        <p:spPr>
          <a:xfrm>
            <a:off x="10423234" y="237371"/>
            <a:ext cx="1527699" cy="54672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C730A04-9B87-42FF-A6CB-3223D0945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64" y="288932"/>
            <a:ext cx="516308" cy="409420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647FBCEC-1725-4F52-98E7-09F5F7FF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‹#›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645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167837-E4C4-4359-B439-BFC5322BBD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2ABE2"/>
          </a:solidFill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6C98305B-AF23-402C-99C9-3FB0D658B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066F8D"/>
              </a:clrFrom>
              <a:clrTo>
                <a:srgbClr val="066F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/>
          <a:stretch/>
        </p:blipFill>
        <p:spPr>
          <a:xfrm>
            <a:off x="10423234" y="237371"/>
            <a:ext cx="1527699" cy="54672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8C0E56A-FE6F-4BB6-9666-414E8B03A3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64" y="288932"/>
            <a:ext cx="516308" cy="409420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E2B8378-5B69-4BB2-811F-14515108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‹#›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957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2F034A-0D5E-4064-BD29-D50A7CA64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A911481-F72B-4945-A159-AB12389CD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066F8D"/>
              </a:clrFrom>
              <a:clrTo>
                <a:srgbClr val="066F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/>
          <a:stretch/>
        </p:blipFill>
        <p:spPr>
          <a:xfrm>
            <a:off x="10423234" y="370721"/>
            <a:ext cx="1527699" cy="54672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77526BD-4B0A-47B1-9E1D-19BD07D7FF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64" y="422282"/>
            <a:ext cx="516308" cy="409420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6FFA1DA2-CE58-4637-BFE1-71D0DE42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‹#›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776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F2BEAB-C8EF-4F53-B805-6F5EA137A3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FE8C12C7-7DD5-4779-8043-422ABF710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066F8D"/>
              </a:clrFrom>
              <a:clrTo>
                <a:srgbClr val="066F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/>
          <a:stretch/>
        </p:blipFill>
        <p:spPr>
          <a:xfrm>
            <a:off x="10423234" y="237371"/>
            <a:ext cx="1527699" cy="54672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456383F-F384-4A27-A31E-A478B167F5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64" y="288932"/>
            <a:ext cx="516308" cy="409420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D1A0E29-A1D5-4095-B7FE-763B5B56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‹#›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807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9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8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6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98E9-8176-4D80-857C-3DD0175026F7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05571-8AB9-4D01-9778-F6AB8DDA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0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2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chart" Target="../charts/chart4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51.png"/><Relationship Id="rId21" Type="http://schemas.openxmlformats.org/officeDocument/2006/relationships/image" Target="../media/image64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microsoft.com/office/2007/relationships/hdphoto" Target="../media/hdphoto5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tmp"/><Relationship Id="rId11" Type="http://schemas.microsoft.com/office/2007/relationships/hdphoto" Target="../media/hdphoto3.wdp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microsoft.com/office/2007/relationships/hdphoto" Target="../media/hdphoto6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openxmlformats.org/officeDocument/2006/relationships/image" Target="../media/image6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1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8.png"/><Relationship Id="rId21" Type="http://schemas.openxmlformats.org/officeDocument/2006/relationships/image" Target="../media/image8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5" Type="http://schemas.openxmlformats.org/officeDocument/2006/relationships/image" Target="../media/image64.png"/><Relationship Id="rId15" Type="http://schemas.openxmlformats.org/officeDocument/2006/relationships/image" Target="../media/image52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10" Type="http://schemas.openxmlformats.org/officeDocument/2006/relationships/image" Target="../media/image74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chart" Target="../charts/chart7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.jp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4.jpg"/><Relationship Id="rId7" Type="http://schemas.openxmlformats.org/officeDocument/2006/relationships/image" Target="../media/image121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11" Type="http://schemas.openxmlformats.org/officeDocument/2006/relationships/image" Target="../media/image117.png"/><Relationship Id="rId5" Type="http://schemas.openxmlformats.org/officeDocument/2006/relationships/image" Target="../media/image120.png"/><Relationship Id="rId10" Type="http://schemas.openxmlformats.org/officeDocument/2006/relationships/image" Target="../media/image116.png"/><Relationship Id="rId4" Type="http://schemas.openxmlformats.org/officeDocument/2006/relationships/image" Target="../media/image119.png"/><Relationship Id="rId9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4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chart" Target="../charts/char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4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26.png"/><Relationship Id="rId9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2940269-9E8B-46B3-8836-E1B9F02C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564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25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1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25829" cy="68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1">
            <a:extLst>
              <a:ext uri="{FF2B5EF4-FFF2-40B4-BE49-F238E27FC236}">
                <a16:creationId xmlns:a16="http://schemas.microsoft.com/office/drawing/2014/main" id="{F1B78057-A56D-41AF-9A2A-DD496AC1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569371" cy="68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54857" cy="69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3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6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9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8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69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5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4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69371" cy="68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0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6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0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9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54857" cy="68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76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69371" cy="68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FE144E-4136-4307-812D-5D618A6141DD}"/>
              </a:ext>
            </a:extLst>
          </p:cNvPr>
          <p:cNvSpPr/>
          <p:nvPr/>
        </p:nvSpPr>
        <p:spPr>
          <a:xfrm>
            <a:off x="582497" y="1770742"/>
            <a:ext cx="8412480" cy="4767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3733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858740"/>
              </p:ext>
            </p:extLst>
          </p:nvPr>
        </p:nvGraphicFramePr>
        <p:xfrm>
          <a:off x="1028700" y="1636129"/>
          <a:ext cx="10153649" cy="4763089"/>
        </p:xfrm>
        <a:graphic>
          <a:graphicData uri="http://schemas.openxmlformats.org/drawingml/2006/table">
            <a:tbl>
              <a:tblPr firstRow="1" firstCol="1" bandRow="1"/>
              <a:tblGrid>
                <a:gridCol w="382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5262">
                  <a:extLst>
                    <a:ext uri="{9D8B030D-6E8A-4147-A177-3AD203B41FA5}">
                      <a16:colId xmlns:a16="http://schemas.microsoft.com/office/drawing/2014/main" val="3855198542"/>
                    </a:ext>
                  </a:extLst>
                </a:gridCol>
              </a:tblGrid>
              <a:tr h="1248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หน่วย</a:t>
                      </a:r>
                      <a:r>
                        <a:rPr lang="th-TH" sz="22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(</a:t>
                      </a:r>
                      <a:r>
                        <a:rPr lang="en-US" sz="2200" b="1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Unit) 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Calibri"/>
                          <a:cs typeface="Kanit" pitchFamily="2" charset="-34"/>
                        </a:rPr>
                        <a:t>ล้านดอลลาร์สหรัฐ </a:t>
                      </a:r>
                      <a:endParaRPr lang="en-US" sz="2200" b="1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Calibri"/>
                        <a:cs typeface="Kanit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Calibri"/>
                          <a:cs typeface="Kanit" pitchFamily="2" charset="-34"/>
                        </a:rPr>
                        <a:t>(</a:t>
                      </a:r>
                      <a:r>
                        <a:rPr lang="en-US" sz="2200" b="1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Calibri"/>
                          <a:cs typeface="Kanit" pitchFamily="2" charset="-34"/>
                        </a:rPr>
                        <a:t>Million USD)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ก.ย. 2564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Sep 202</a:t>
                      </a:r>
                      <a:r>
                        <a:rPr lang="th-TH" sz="24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1</a:t>
                      </a:r>
                      <a:endParaRPr lang="en-US" sz="2400" b="1" kern="0" spc="0" baseline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Calibri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ม.ค. – ก.ย. 256</a:t>
                      </a:r>
                      <a:r>
                        <a:rPr lang="en-US" sz="24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Jan-Sep 2021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2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มูลค่าการส่งออก</a:t>
                      </a:r>
                      <a:endParaRPr lang="en-US" sz="22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(Export</a:t>
                      </a:r>
                      <a:r>
                        <a:rPr lang="en-US" sz="2200" b="0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value)</a:t>
                      </a:r>
                      <a:endParaRPr lang="th-TH" sz="22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0" spc="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2</a:t>
                      </a:r>
                      <a:r>
                        <a:rPr lang="th-TH" sz="2400" b="0" kern="0" spc="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3,036.0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+17.1</a:t>
                      </a:r>
                      <a:r>
                        <a:rPr lang="en-AU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en-US" sz="2400" b="0" kern="0" spc="0" dirty="0">
                        <a:solidFill>
                          <a:srgbClr val="00B050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199,997.7</a:t>
                      </a:r>
                      <a:endParaRPr lang="en-US" sz="2400" b="0" kern="0" spc="0" dirty="0">
                        <a:solidFill>
                          <a:schemeClr val="dk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+15.5</a:t>
                      </a:r>
                      <a:r>
                        <a:rPr lang="en-AU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en-US" sz="2400" b="0" kern="0" spc="0" dirty="0">
                        <a:solidFill>
                          <a:srgbClr val="00B050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637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200" b="0" i="0" u="none" strike="noStrike" spc="-50" baseline="0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 </a:t>
                      </a:r>
                      <a:r>
                        <a:rPr lang="th-TH" sz="2200" b="0" i="0" u="none" strike="noStrike" kern="0" spc="-20" baseline="0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หักสินค้าเกี่ยวเนื่องกับน้ำมัน ทองคำ</a:t>
                      </a:r>
                      <a:r>
                        <a:rPr lang="en-US" sz="2200" b="0" i="0" u="none" strike="noStrike" kern="0" spc="-20" baseline="0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2200" b="0" i="0" u="none" strike="noStrike" kern="0" spc="-20" baseline="0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และอาวุธ</a:t>
                      </a:r>
                      <a:endParaRPr lang="th-TH" sz="2200" b="0" kern="0" spc="-20" baseline="0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rgbClr val="0070C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+14.8</a:t>
                      </a:r>
                      <a:r>
                        <a:rPr lang="en-US" sz="2400" b="0" kern="0" spc="0" dirty="0">
                          <a:solidFill>
                            <a:srgbClr val="0070C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0" spc="0" dirty="0">
                          <a:solidFill>
                            <a:srgbClr val="0070C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</a:t>
                      </a:r>
                      <a:r>
                        <a:rPr lang="th-TH" sz="2400" b="0" kern="0" spc="0" dirty="0">
                          <a:solidFill>
                            <a:srgbClr val="0070C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20.4</a:t>
                      </a:r>
                      <a:r>
                        <a:rPr lang="en-US" sz="2400" b="0" kern="0" spc="0" dirty="0">
                          <a:solidFill>
                            <a:srgbClr val="0070C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103293"/>
                  </a:ext>
                </a:extLst>
              </a:tr>
              <a:tr h="816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2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มูลค่าการนำเข้า</a:t>
                      </a:r>
                      <a:endParaRPr lang="en-US" sz="22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(Import</a:t>
                      </a:r>
                      <a:r>
                        <a:rPr lang="en-US" sz="2200" b="0" kern="0" spc="0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value)</a:t>
                      </a:r>
                      <a:endParaRPr lang="en-US" sz="22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Calibri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22,426.2</a:t>
                      </a:r>
                      <a:endParaRPr lang="en-US" sz="2400" b="0" kern="0" spc="0" dirty="0">
                        <a:solidFill>
                          <a:schemeClr val="dk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+30.3</a:t>
                      </a:r>
                      <a:r>
                        <a:rPr lang="en-AU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en-US" sz="2400" b="0" kern="0" spc="0" dirty="0">
                        <a:solidFill>
                          <a:srgbClr val="00B050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197,980.9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+30.9</a:t>
                      </a:r>
                      <a:r>
                        <a:rPr lang="en-AU" sz="2400" b="0" kern="0" spc="0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en-US" sz="2400" b="0" kern="0" spc="0" dirty="0">
                        <a:solidFill>
                          <a:srgbClr val="00B050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20000"/>
                        <a:lumOff val="80000"/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2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ดุลการค้า</a:t>
                      </a:r>
                      <a:endParaRPr lang="en-US" sz="22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(Trade Balance)</a:t>
                      </a:r>
                      <a:endParaRPr lang="en-US" sz="22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Calibri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+609.8</a:t>
                      </a:r>
                      <a:endParaRPr lang="en-US" sz="24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Calibri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400" b="0" kern="0" spc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+2,016.8</a:t>
                      </a:r>
                      <a:endParaRPr lang="en-US" sz="2400" b="0" kern="0" spc="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731B708-073C-4AEB-AE87-86FC0E5E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23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A4AAFA8C-D03A-42A0-AB5C-3B89FBE7E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66F8D"/>
              </a:clrFrom>
              <a:clrTo>
                <a:srgbClr val="066F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/>
          <a:stretch/>
        </p:blipFill>
        <p:spPr>
          <a:xfrm>
            <a:off x="10423234" y="237371"/>
            <a:ext cx="1527699" cy="546727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9722760-3385-4BD7-82CD-22B4178FC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64" y="288932"/>
            <a:ext cx="516308" cy="4094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29020" y="56461"/>
            <a:ext cx="927468" cy="927468"/>
          </a:xfrm>
          <a:prstGeom prst="ellipse">
            <a:avLst/>
          </a:prstGeom>
          <a:solidFill>
            <a:schemeClr val="bg1"/>
          </a:solidFill>
          <a:ln>
            <a:solidFill>
              <a:srgbClr val="23AA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Graphic 15" descr="Bar chart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023" y="179597"/>
            <a:ext cx="675028" cy="6750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7483" y="58305"/>
            <a:ext cx="373445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th-TH" sz="2800" b="1" kern="5000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rPr>
              <a:t>ภาพรวมการส่งออกไทย </a:t>
            </a:r>
            <a:br>
              <a:rPr lang="en-US" sz="2800" b="1" kern="5000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rPr>
            </a:br>
            <a:r>
              <a:rPr lang="th-TH" sz="2800" b="1" kern="5000" dirty="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rPr>
              <a:t>(ดอลลาร์สหรัฐ)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0035" y="967589"/>
            <a:ext cx="442217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th-TH" sz="3200" b="1" kern="5000" dirty="0">
                <a:latin typeface="Kanit" pitchFamily="2" charset="-34"/>
                <a:cs typeface="Kanit" pitchFamily="2" charset="-34"/>
              </a:rPr>
              <a:t>เดือนกันยายน 2564</a:t>
            </a:r>
          </a:p>
        </p:txBody>
      </p:sp>
    </p:spTree>
    <p:extLst>
      <p:ext uri="{BB962C8B-B14F-4D97-AF65-F5344CB8AC3E}">
        <p14:creationId xmlns:p14="http://schemas.microsoft.com/office/powerpoint/2010/main" val="191969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FD9A4D-72C3-4770-86CA-110EDE5D30AF}"/>
              </a:ext>
            </a:extLst>
          </p:cNvPr>
          <p:cNvSpPr/>
          <p:nvPr/>
        </p:nvSpPr>
        <p:spPr>
          <a:xfrm>
            <a:off x="389989" y="3213093"/>
            <a:ext cx="11426696" cy="3305154"/>
          </a:xfrm>
          <a:prstGeom prst="roundRect">
            <a:avLst>
              <a:gd name="adj" fmla="val 4163"/>
            </a:avLst>
          </a:prstGeom>
          <a:solidFill>
            <a:srgbClr val="F5F5F5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03AD6-8C47-4E00-A2D2-2508B00BA2B3}"/>
              </a:ext>
            </a:extLst>
          </p:cNvPr>
          <p:cNvSpPr/>
          <p:nvPr/>
        </p:nvSpPr>
        <p:spPr>
          <a:xfrm>
            <a:off x="254000" y="729024"/>
            <a:ext cx="6196903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914377">
              <a:lnSpc>
                <a:spcPts val="2600"/>
              </a:lnSpc>
              <a:defRPr/>
            </a:pPr>
            <a:r>
              <a:rPr lang="th-TH" sz="1600" b="1" spc="-40" dirty="0">
                <a:solidFill>
                  <a:srgbClr val="FF0000"/>
                </a:solidFill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        </a:t>
            </a:r>
            <a:r>
              <a:rPr lang="th-TH" sz="1600" b="1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การส่งออกเดือนกันยายน 2564 มีมูลค่า 23,036.0 ล้านดอลลาร์สหรัฐ</a:t>
            </a:r>
            <a:r>
              <a:rPr lang="th-TH" sz="1600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th-TH" sz="1600" b="1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ขยายตัวต่อเนื่องเป็นเดือนที่ 7 ที่ร้อยละ 17.1 </a:t>
            </a:r>
            <a:r>
              <a:rPr lang="en-US" sz="1600" b="1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%YoY</a:t>
            </a:r>
            <a:r>
              <a:rPr lang="th-TH" sz="1600" b="1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th-TH" sz="1600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โดยมีมูลค่าสูงกว่าค่าเฉลี่ยเดือนกันยายน 5 ปีย้อนหลัง (</a:t>
            </a:r>
            <a:r>
              <a:rPr lang="en-US" sz="1600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2</a:t>
            </a:r>
            <a:r>
              <a:rPr lang="th-TH" sz="1600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0,424.3</a:t>
            </a:r>
            <a:r>
              <a:rPr lang="th-TH" sz="1600" spc="-40" dirty="0">
                <a:solidFill>
                  <a:srgbClr val="FF0000"/>
                </a:solidFill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th-TH" sz="1600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ล้านดอลลาร์สหรัฐ)</a:t>
            </a:r>
            <a:r>
              <a:rPr lang="th-TH" sz="1600" spc="-40" dirty="0">
                <a:solidFill>
                  <a:srgbClr val="FF0000"/>
                </a:solidFill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br>
              <a:rPr lang="th-TH" sz="1600" spc="-40" dirty="0">
                <a:solidFill>
                  <a:srgbClr val="FF0000"/>
                </a:solidFill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</a:br>
            <a:r>
              <a:rPr lang="th-TH" sz="1600" spc="-40" dirty="0"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ซึ่งเป็นผลจากการผลักดัน และแก้ไขอุปสรรคด้านการส่งออกอย่างต่อเนื่องของกระทรวงพาณิชย์ รวมถึงการฟื้นตัวอย่างแข็งแกร่งของเศรษฐกิจโลก </a:t>
            </a:r>
            <a:r>
              <a:rPr lang="th-TH" sz="1600" u="sng" kern="0" spc="-6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เมื่อหักสินค้าเกี่ยวเนื่องกับน้ำมัน ทองคำ และยุทธปัจจัย ขยายตัว +14.8 </a:t>
            </a:r>
            <a:r>
              <a:rPr lang="en-US" sz="1600" u="sng" kern="0" spc="-6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%</a:t>
            </a:r>
            <a:r>
              <a:rPr lang="en-US" sz="1600" u="sng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YoY</a:t>
            </a:r>
            <a:r>
              <a:rPr lang="th-TH" sz="1600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สะท้อนการเติบโตจากภาคเศรษฐกิจจริง (</a:t>
            </a:r>
            <a:r>
              <a:rPr lang="en-US" sz="1600" dirty="0">
                <a:latin typeface="Kanit" pitchFamily="2" charset="-34"/>
                <a:cs typeface="Kanit" pitchFamily="2" charset="-34"/>
              </a:rPr>
              <a:t>Real Sector)</a:t>
            </a:r>
            <a:r>
              <a:rPr lang="th-TH" sz="1600" dirty="0">
                <a:latin typeface="Kanit" pitchFamily="2" charset="-34"/>
                <a:cs typeface="Kanit" pitchFamily="2" charset="-34"/>
              </a:rPr>
              <a:t> </a:t>
            </a:r>
            <a:endParaRPr lang="en-US" sz="1600" dirty="0">
              <a:latin typeface="Kanit" pitchFamily="2" charset="-34"/>
              <a:ea typeface="Calibri" panose="020F0502020204030204" pitchFamily="34" charset="0"/>
              <a:cs typeface="Kanit" pitchFamily="2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DC0CB3-2FF2-4FEA-8FE0-6880F39A3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792340"/>
              </p:ext>
            </p:extLst>
          </p:nvPr>
        </p:nvGraphicFramePr>
        <p:xfrm>
          <a:off x="6482354" y="309977"/>
          <a:ext cx="5351109" cy="2718452"/>
        </p:xfrm>
        <a:graphic>
          <a:graphicData uri="http://schemas.openxmlformats.org/drawingml/2006/table">
            <a:tbl>
              <a:tblPr/>
              <a:tblGrid>
                <a:gridCol w="3275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379">
                <a:tc>
                  <a:txBody>
                    <a:bodyPr/>
                    <a:lstStyle/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รายการ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ก.ย.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64</a:t>
                      </a:r>
                    </a:p>
                    <a:p>
                      <a:pPr algn="ctr" fontAlgn="b">
                        <a:lnSpc>
                          <a:spcPts val="16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ม.ค.-ก.ย.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32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มูลค่าส่งออกรวม </a:t>
                      </a:r>
                      <a:r>
                        <a:rPr lang="th-TH" sz="1500" b="1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(ล้านดอลลาร์สหรัฐ)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23,036.0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199,997.7</a:t>
                      </a:r>
                      <a:endParaRPr lang="en-US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732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 อัตราขยายตัว (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%YoY)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+17.1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+15.5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31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    - หักเกี่ยวเนื่องกับน้ำมัน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+12.9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+12.5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732">
                <a:tc>
                  <a:txBody>
                    <a:bodyPr/>
                    <a:lstStyle/>
                    <a:p>
                      <a:pPr marL="0" marR="0" lvl="0" indent="0" algn="l" defTabSz="121917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    - หักเกี่ยวเนื่องกับน้ำมันและทองคำ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</a:t>
                      </a: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14.8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+20.4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7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th-TH" sz="1500" b="1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 หักเกี่ยวเนื่องกับน้ำมัน ทองคำ</a:t>
                      </a:r>
                      <a:r>
                        <a:rPr lang="en-US" sz="1500" b="1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500" b="1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และ</a:t>
                      </a:r>
                    </a:p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th-TH" sz="1500" b="1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ยุทธปัจจัย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</a:t>
                      </a: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14.8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+</a:t>
                      </a:r>
                      <a:r>
                        <a:rPr lang="th-TH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20.4</a:t>
                      </a:r>
                      <a:r>
                        <a:rPr lang="en-US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</a:t>
                      </a:r>
                      <a:endParaRPr lang="th-TH" sz="1500" b="1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69B285-2FB6-4B0C-A960-6BC1CFA7BA4A}"/>
              </a:ext>
            </a:extLst>
          </p:cNvPr>
          <p:cNvSpPr txBox="1"/>
          <p:nvPr/>
        </p:nvSpPr>
        <p:spPr>
          <a:xfrm>
            <a:off x="389989" y="273676"/>
            <a:ext cx="6341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 defTabSz="914377">
              <a:defRPr/>
            </a:pPr>
            <a:r>
              <a:rPr lang="th-TH" sz="2400" b="1" dirty="0">
                <a:solidFill>
                  <a:srgbClr val="002060"/>
                </a:solidFill>
                <a:latin typeface="Kanit" pitchFamily="2" charset="-34"/>
                <a:cs typeface="Kanit" pitchFamily="2" charset="-34"/>
              </a:rPr>
              <a:t>ภาพรวมการส่งออกไทย (ดอลลาร์สหรัฐ)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2205D5D-DA33-4195-BF30-0C26743E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24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5AA2820-0069-42FA-969D-3A1EE33150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443472"/>
              </p:ext>
            </p:extLst>
          </p:nvPr>
        </p:nvGraphicFramePr>
        <p:xfrm>
          <a:off x="254000" y="3028429"/>
          <a:ext cx="11562685" cy="355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41242" y="3504839"/>
            <a:ext cx="1277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2</a:t>
            </a:r>
            <a:r>
              <a:rPr lang="th-TH" sz="1600" b="1" dirty="0">
                <a:solidFill>
                  <a:srgbClr val="00B050"/>
                </a:solidFill>
                <a:latin typeface="Kanit" pitchFamily="2" charset="-34"/>
                <a:cs typeface="Kanit" pitchFamily="2" charset="-34"/>
              </a:rPr>
              <a:t>3,036.0</a:t>
            </a:r>
            <a:endParaRPr lang="en-US" sz="1600" b="1" dirty="0">
              <a:solidFill>
                <a:srgbClr val="00B05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7996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035EAC-9A63-4655-A6C4-19C00FEAF853}"/>
              </a:ext>
            </a:extLst>
          </p:cNvPr>
          <p:cNvSpPr/>
          <p:nvPr/>
        </p:nvSpPr>
        <p:spPr>
          <a:xfrm>
            <a:off x="1660617" y="4997046"/>
            <a:ext cx="9592759" cy="366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5B96B0-53AB-4ABF-82AB-1B55167B5A2C}"/>
              </a:ext>
            </a:extLst>
          </p:cNvPr>
          <p:cNvSpPr/>
          <p:nvPr/>
        </p:nvSpPr>
        <p:spPr>
          <a:xfrm>
            <a:off x="1649441" y="4015139"/>
            <a:ext cx="9589878" cy="366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FB8DF7-6F4D-4C28-9735-A4AE4349EB92}"/>
              </a:ext>
            </a:extLst>
          </p:cNvPr>
          <p:cNvSpPr/>
          <p:nvPr/>
        </p:nvSpPr>
        <p:spPr>
          <a:xfrm>
            <a:off x="1657491" y="3037565"/>
            <a:ext cx="9592757" cy="366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8F955C-418B-4768-997B-8711460C236A}"/>
              </a:ext>
            </a:extLst>
          </p:cNvPr>
          <p:cNvSpPr/>
          <p:nvPr/>
        </p:nvSpPr>
        <p:spPr>
          <a:xfrm>
            <a:off x="1657489" y="2055658"/>
            <a:ext cx="9592759" cy="366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430115-8BD0-4EA8-9D8A-A84CABC59187}"/>
              </a:ext>
            </a:extLst>
          </p:cNvPr>
          <p:cNvSpPr/>
          <p:nvPr/>
        </p:nvSpPr>
        <p:spPr>
          <a:xfrm>
            <a:off x="1657490" y="1090987"/>
            <a:ext cx="9592759" cy="366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47B01-F6A5-4F6F-96A2-567FD5C50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09" y="1062740"/>
            <a:ext cx="380037" cy="38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F020B-3A3A-4D12-8F74-0CD911F59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5000" l="3594" r="94844">
                        <a14:foregroundMark x1="56719" y1="35156" x2="56719" y2="35156"/>
                        <a14:foregroundMark x1="40000" y1="26875" x2="40000" y2="26875"/>
                        <a14:foregroundMark x1="29531" y1="23594" x2="69219" y2="38906"/>
                        <a14:foregroundMark x1="67500" y1="41719" x2="67500" y2="41719"/>
                        <a14:foregroundMark x1="67031" y1="41719" x2="67031" y2="41719"/>
                        <a14:foregroundMark x1="70781" y1="25000" x2="70781" y2="25000"/>
                        <a14:foregroundMark x1="38750" y1="47656" x2="65938" y2="48594"/>
                        <a14:foregroundMark x1="34063" y1="48750" x2="34063" y2="48750"/>
                        <a14:foregroundMark x1="29688" y1="46250" x2="40469" y2="51719"/>
                        <a14:foregroundMark x1="70938" y1="63594" x2="70625" y2="75625"/>
                        <a14:foregroundMark x1="27969" y1="63750" x2="57969" y2="75156"/>
                        <a14:foregroundMark x1="57813" y1="64844" x2="54219" y2="73125"/>
                        <a14:foregroundMark x1="32344" y1="72813" x2="41406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19" y="1569584"/>
            <a:ext cx="438513" cy="4181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273DC6-0C46-4D87-B442-B75EAFD5F60D}"/>
              </a:ext>
            </a:extLst>
          </p:cNvPr>
          <p:cNvGrpSpPr/>
          <p:nvPr/>
        </p:nvGrpSpPr>
        <p:grpSpPr>
          <a:xfrm>
            <a:off x="1216181" y="2064177"/>
            <a:ext cx="365174" cy="382436"/>
            <a:chOff x="2463929" y="1765576"/>
            <a:chExt cx="720080" cy="72008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8CF56AF-0905-46C6-8D59-125C6812FAFB}"/>
                </a:ext>
              </a:extLst>
            </p:cNvPr>
            <p:cNvSpPr/>
            <p:nvPr/>
          </p:nvSpPr>
          <p:spPr>
            <a:xfrm>
              <a:off x="2463929" y="1765576"/>
              <a:ext cx="720080" cy="7200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th-TH" sz="3733" dirty="0">
                <a:solidFill>
                  <a:schemeClr val="tx1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6A1803-45E6-4024-B983-35090935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668" y="1851412"/>
              <a:ext cx="434602" cy="50457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2B16BF-7C32-4A22-9A9D-9C1B74BDE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35" y="2529779"/>
            <a:ext cx="339981" cy="353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597A31-6640-4CC4-900B-65F0083BAF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38" y="3026123"/>
            <a:ext cx="353634" cy="353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30FA1-31DB-4F81-8352-DA57D1CF3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4" y="5489716"/>
            <a:ext cx="374432" cy="3744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F5E30-6187-49AC-8602-1D8D02B8D0EE}"/>
              </a:ext>
            </a:extLst>
          </p:cNvPr>
          <p:cNvSpPr txBox="1"/>
          <p:nvPr/>
        </p:nvSpPr>
        <p:spPr>
          <a:xfrm>
            <a:off x="445595" y="339753"/>
            <a:ext cx="9216370" cy="615553"/>
          </a:xfrm>
          <a:prstGeom prst="rect">
            <a:avLst/>
          </a:prstGeom>
          <a:solidFill>
            <a:srgbClr val="CDE1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สินค้าส่งออก 10 อันดับแรก</a:t>
            </a:r>
            <a:r>
              <a:rPr lang="en-US" sz="3400" b="1" dirty="0">
                <a:solidFill>
                  <a:srgbClr val="00206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th-TH" sz="3400" b="1" dirty="0">
                <a:solidFill>
                  <a:srgbClr val="00206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เดือนกันยายน 2564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C5ADF3-B7DA-47A9-8846-B3B7FA4C5C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6" y="4488666"/>
            <a:ext cx="349010" cy="349010"/>
          </a:xfrm>
          <a:prstGeom prst="rect">
            <a:avLst/>
          </a:prstGeom>
        </p:spPr>
      </p:pic>
      <p:pic>
        <p:nvPicPr>
          <p:cNvPr id="1030" name="Picture 6" descr="Diamond Icon | Flat Finance Iconset | GraphicLoads">
            <a:extLst>
              <a:ext uri="{FF2B5EF4-FFF2-40B4-BE49-F238E27FC236}">
                <a16:creationId xmlns:a16="http://schemas.microsoft.com/office/drawing/2014/main" id="{71F37F66-2A20-4756-B7EA-6A33F94B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98" y="3490215"/>
            <a:ext cx="362453" cy="3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oduct Range - Greyson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295" y="4803600"/>
            <a:ext cx="369357" cy="36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national Private Leased Circuit Icon, HD Png Download , Transparent Png  Image - PNGitem">
            <a:extLst>
              <a:ext uri="{FF2B5EF4-FFF2-40B4-BE49-F238E27FC236}">
                <a16:creationId xmlns:a16="http://schemas.microsoft.com/office/drawing/2014/main" id="{3D1F9A7D-5123-4D51-854E-5B23F149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93" y="4975787"/>
            <a:ext cx="375555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ir Conditioner Flat Round Icon - IconBunny">
            <a:extLst>
              <a:ext uri="{FF2B5EF4-FFF2-40B4-BE49-F238E27FC236}">
                <a16:creationId xmlns:a16="http://schemas.microsoft.com/office/drawing/2014/main" id="{A3017BC8-2F8A-4826-AEC0-DC61FB99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501" y="5190984"/>
            <a:ext cx="357293" cy="3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eggie Icon #47447 - Free Icons Library">
            <a:extLst>
              <a:ext uri="{FF2B5EF4-FFF2-40B4-BE49-F238E27FC236}">
                <a16:creationId xmlns:a16="http://schemas.microsoft.com/office/drawing/2014/main" id="{5EE5D966-B27C-419B-AF75-897A4021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04" y="3977907"/>
            <a:ext cx="414244" cy="4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0840ECB8-322A-4ADB-B22B-C2DD4911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25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8998" y="6307123"/>
            <a:ext cx="5393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latin typeface="Kanit" pitchFamily="2" charset="-34"/>
                <a:cs typeface="Kanit" pitchFamily="2" charset="-34"/>
              </a:rPr>
              <a:t>หมายเหตุ </a:t>
            </a:r>
            <a:r>
              <a:rPr lang="en-US" sz="1100" dirty="0">
                <a:latin typeface="Kanit" pitchFamily="2" charset="-34"/>
                <a:cs typeface="Kanit" pitchFamily="2" charset="-34"/>
              </a:rPr>
              <a:t>: </a:t>
            </a:r>
            <a:r>
              <a:rPr lang="th-TH" sz="1100" dirty="0">
                <a:latin typeface="Kanit" pitchFamily="2" charset="-34"/>
                <a:cs typeface="Kanit" pitchFamily="2" charset="-34"/>
              </a:rPr>
              <a:t>เรียงลำดับตามอัตราการเติบโตของสินค้าส่งออก 10 อันดับแรก</a:t>
            </a:r>
            <a:endParaRPr lang="en-US" sz="1100" dirty="0"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129927"/>
              </p:ext>
            </p:extLst>
          </p:nvPr>
        </p:nvGraphicFramePr>
        <p:xfrm>
          <a:off x="1652633" y="864727"/>
          <a:ext cx="10031367" cy="561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2132844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FBA843-9874-46B2-A7A6-F0B1A4BA4EF5}"/>
              </a:ext>
            </a:extLst>
          </p:cNvPr>
          <p:cNvSpPr/>
          <p:nvPr/>
        </p:nvSpPr>
        <p:spPr>
          <a:xfrm>
            <a:off x="7343773" y="1831328"/>
            <a:ext cx="4412885" cy="4686920"/>
          </a:xfrm>
          <a:prstGeom prst="roundRect">
            <a:avLst>
              <a:gd name="adj" fmla="val 4163"/>
            </a:avLst>
          </a:prstGeom>
          <a:solidFill>
            <a:srgbClr val="F5F5F5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3234F4-9AEA-4F83-83A4-C119F5DED364}"/>
              </a:ext>
            </a:extLst>
          </p:cNvPr>
          <p:cNvSpPr/>
          <p:nvPr/>
        </p:nvSpPr>
        <p:spPr>
          <a:xfrm>
            <a:off x="406767" y="1831327"/>
            <a:ext cx="6813183" cy="4686920"/>
          </a:xfrm>
          <a:prstGeom prst="roundRect">
            <a:avLst>
              <a:gd name="adj" fmla="val 4163"/>
            </a:avLst>
          </a:prstGeom>
          <a:solidFill>
            <a:srgbClr val="F5F5F5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615B615F-E9F1-4BAD-A2DD-D20152ED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FE752-5E92-4C07-8C72-B7379B3F88A0}"/>
              </a:ext>
            </a:extLst>
          </p:cNvPr>
          <p:cNvSpPr txBox="1"/>
          <p:nvPr/>
        </p:nvSpPr>
        <p:spPr>
          <a:xfrm>
            <a:off x="749178" y="6229943"/>
            <a:ext cx="1241677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ที่มา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: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CEIC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CE5963-3E0D-4DEE-9394-9FC7C8B07D5E}"/>
              </a:ext>
            </a:extLst>
          </p:cNvPr>
          <p:cNvSpPr/>
          <p:nvPr/>
        </p:nvSpPr>
        <p:spPr>
          <a:xfrm>
            <a:off x="323850" y="1001428"/>
            <a:ext cx="11422556" cy="7643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เดือนกันยายน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2564 การส่งออกของไทยขยายตัวเพิ่มขึ้น</a:t>
            </a:r>
            <a:r>
              <a:rPr kumimoji="0" lang="th-TH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สวนทางกับหลาย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ประเทศในภูมิภาคเอเชีย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จากภาคการผลิตที่ฟื้นตัว การกระจายวัคซีน และการควบคุมการระบาดของ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ไวรัส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โควิด-19 สายพันธุ์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เดลต้า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ได้ดี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66F796-C316-4026-B1F3-368A7C82F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88" y="2626144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CA9E09-A456-4D2C-9837-3C60EFDDB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31" y="5536734"/>
            <a:ext cx="288000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DFE08-6713-46B9-A680-BF5489DCA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88" y="3052360"/>
            <a:ext cx="28800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E624F1-C184-47C7-AA34-93603D71C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06" y="4320985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9DA5BC-7FA6-449F-9D38-D0202C03E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60" y="2267603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EE4709-20BE-4B70-A7E3-B7976A496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30" y="5100477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17BC6B-E4E9-4E38-A1D4-9EED813B98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06" y="3897552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6C516C-F08F-4C50-A265-CD6708E9D3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31" y="4812477"/>
            <a:ext cx="288000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BD9AF-0C35-45E7-A548-9EA78CE29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30" y="3505352"/>
            <a:ext cx="288000" cy="28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8FF223-5AFD-48AD-9FE0-724B083AEB71}"/>
              </a:ext>
            </a:extLst>
          </p:cNvPr>
          <p:cNvSpPr txBox="1"/>
          <p:nvPr/>
        </p:nvSpPr>
        <p:spPr>
          <a:xfrm>
            <a:off x="445595" y="339753"/>
            <a:ext cx="9216370" cy="615553"/>
          </a:xfrm>
          <a:prstGeom prst="rect">
            <a:avLst/>
          </a:prstGeom>
          <a:solidFill>
            <a:srgbClr val="D3EBF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อัตราขยายตัวมูลค่าการส่งออกของภูมิภาคเอเชีย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CCEDC-1FAC-44CF-AD22-94E3471D2376}"/>
              </a:ext>
            </a:extLst>
          </p:cNvPr>
          <p:cNvSpPr txBox="1"/>
          <p:nvPr/>
        </p:nvSpPr>
        <p:spPr>
          <a:xfrm>
            <a:off x="1214062" y="1898271"/>
            <a:ext cx="543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cs typeface="Kanit Light" pitchFamily="2" charset="-34"/>
              </a:rPr>
              <a:t>การเติบโตของการส่งออกรายประเทศ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D44B8EB-776E-4969-8C57-F0EEC532A4AE}"/>
              </a:ext>
            </a:extLst>
          </p:cNvPr>
          <p:cNvGraphicFramePr/>
          <p:nvPr/>
        </p:nvGraphicFramePr>
        <p:xfrm>
          <a:off x="7871815" y="2179497"/>
          <a:ext cx="3721616" cy="424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0A5D8F8A-D471-4AE2-B2A6-4FFE61DD2DAE}"/>
              </a:ext>
            </a:extLst>
          </p:cNvPr>
          <p:cNvSpPr/>
          <p:nvPr/>
        </p:nvSpPr>
        <p:spPr>
          <a:xfrm>
            <a:off x="7343773" y="4289363"/>
            <a:ext cx="4215621" cy="351852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08880-B02D-4E77-8678-4A3DC817752C}"/>
              </a:ext>
            </a:extLst>
          </p:cNvPr>
          <p:cNvSpPr txBox="1"/>
          <p:nvPr/>
        </p:nvSpPr>
        <p:spPr>
          <a:xfrm>
            <a:off x="7520679" y="1865100"/>
            <a:ext cx="419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TH SarabunPSK" pitchFamily="34" charset="-34"/>
                <a:ea typeface="+mn-ea"/>
                <a:cs typeface="TH SarabunPSK" pitchFamily="34" charset="-34"/>
              </a:defRPr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cs typeface="Kanit Light" pitchFamily="2" charset="-34"/>
              </a:rPr>
              <a:t>การเติบโตของการส่งออกเดือน ก.ย.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cs typeface="Kanit Light" pitchFamily="2" charset="-34"/>
              </a:rPr>
              <a:t> 64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4E98E0-2ABE-4708-A130-90E8AF70CE96}"/>
              </a:ext>
            </a:extLst>
          </p:cNvPr>
          <p:cNvSpPr txBox="1"/>
          <p:nvPr/>
        </p:nvSpPr>
        <p:spPr>
          <a:xfrm>
            <a:off x="7583615" y="6192727"/>
            <a:ext cx="1241677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ที่มา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: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CEIC</a:t>
            </a:r>
          </a:p>
        </p:txBody>
      </p:sp>
      <p:graphicFrame>
        <p:nvGraphicFramePr>
          <p:cNvPr id="27" name="Chart 26"/>
          <p:cNvGraphicFramePr>
            <a:graphicFrameLocks/>
          </p:cNvGraphicFramePr>
          <p:nvPr/>
        </p:nvGraphicFramePr>
        <p:xfrm>
          <a:off x="323849" y="1785216"/>
          <a:ext cx="6896101" cy="4512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303117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B664784A-6FBA-4295-9EE6-3C6AAF16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3EEF5-F090-498D-BC4E-27B8D899B6CB}"/>
              </a:ext>
            </a:extLst>
          </p:cNvPr>
          <p:cNvSpPr txBox="1"/>
          <p:nvPr/>
        </p:nvSpPr>
        <p:spPr>
          <a:xfrm>
            <a:off x="527382" y="342916"/>
            <a:ext cx="9079514" cy="615553"/>
          </a:xfrm>
          <a:prstGeom prst="rect">
            <a:avLst/>
          </a:prstGeom>
          <a:solidFill>
            <a:srgbClr val="CDE1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 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Contribution to growth by Sector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282E70-7A43-4D3F-A129-877693DFD2B8}"/>
              </a:ext>
            </a:extLst>
          </p:cNvPr>
          <p:cNvSpPr/>
          <p:nvPr/>
        </p:nvSpPr>
        <p:spPr>
          <a:xfrm>
            <a:off x="143339" y="1053491"/>
            <a:ext cx="11935469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สินค้าสำคัญที่ผลักดันการส่งออก ได้แก่ น้ำมันสำเร็จรูป </a:t>
            </a:r>
            <a:r>
              <a:rPr lang="th-TH" sz="2000" b="1" dirty="0">
                <a:solidFill>
                  <a:prstClr val="black"/>
                </a:solidFill>
                <a:latin typeface="Kanit Light" pitchFamily="2" charset="-34"/>
                <a:cs typeface="Kanit Light" pitchFamily="2" charset="-34"/>
              </a:rPr>
              <a:t>คอมพิวเตอร์ เคมีภัณฑ์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เม็ดพลาสติก </a:t>
            </a:r>
            <a:r>
              <a:rPr lang="th-TH" sz="2000" b="1" dirty="0">
                <a:solidFill>
                  <a:prstClr val="black"/>
                </a:solidFill>
                <a:latin typeface="Kanit Light" pitchFamily="2" charset="-34"/>
                <a:cs typeface="Kanit Light" pitchFamily="2" charset="-34"/>
              </a:rPr>
              <a:t>และ ยางพารา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ขณะที่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ทองคำ </a:t>
            </a:r>
            <a:r>
              <a:rPr lang="th-TH" sz="2000" b="1" dirty="0">
                <a:solidFill>
                  <a:prstClr val="black"/>
                </a:solidFill>
                <a:latin typeface="Kanit Light" pitchFamily="2" charset="-34"/>
                <a:cs typeface="Kanit Light" pitchFamily="2" charset="-34"/>
              </a:rPr>
              <a:t>ผลไม้สดแช่เย็นฯ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อาหารทะเลกระป๋องและแปรรูป </a:t>
            </a:r>
            <a:r>
              <a:rPr lang="th-TH" sz="2000" b="1" dirty="0">
                <a:solidFill>
                  <a:prstClr val="black"/>
                </a:solidFill>
                <a:latin typeface="Kanit Light" pitchFamily="2" charset="-34"/>
                <a:cs typeface="Kanit Light" pitchFamily="2" charset="-34"/>
              </a:rPr>
              <a:t>ไก่แปรรูป และ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สินค้าปศุสัตว์อื่นๆ หดตัว  </a:t>
            </a:r>
          </a:p>
        </p:txBody>
      </p:sp>
      <p:sp>
        <p:nvSpPr>
          <p:cNvPr id="6" name="Rectangle: Rounded Corners 74">
            <a:extLst>
              <a:ext uri="{FF2B5EF4-FFF2-40B4-BE49-F238E27FC236}">
                <a16:creationId xmlns:a16="http://schemas.microsoft.com/office/drawing/2014/main" id="{D4BC83B2-335B-4B1F-AC35-9718857ADBED}"/>
              </a:ext>
            </a:extLst>
          </p:cNvPr>
          <p:cNvSpPr/>
          <p:nvPr/>
        </p:nvSpPr>
        <p:spPr>
          <a:xfrm>
            <a:off x="6133370" y="1852035"/>
            <a:ext cx="5760000" cy="4680000"/>
          </a:xfrm>
          <a:prstGeom prst="round2SameRect">
            <a:avLst/>
          </a:prstGeom>
          <a:solidFill>
            <a:srgbClr val="FB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42">
            <a:extLst>
              <a:ext uri="{FF2B5EF4-FFF2-40B4-BE49-F238E27FC236}">
                <a16:creationId xmlns:a16="http://schemas.microsoft.com/office/drawing/2014/main" id="{3718B1FF-8B1A-4F0A-9342-4F0B44FBBF62}"/>
              </a:ext>
            </a:extLst>
          </p:cNvPr>
          <p:cNvSpPr/>
          <p:nvPr/>
        </p:nvSpPr>
        <p:spPr>
          <a:xfrm>
            <a:off x="340120" y="1852035"/>
            <a:ext cx="5760000" cy="4680000"/>
          </a:xfrm>
          <a:prstGeom prst="round2SameRect">
            <a:avLst/>
          </a:prstGeom>
          <a:solidFill>
            <a:srgbClr val="CA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1028">
            <a:extLst>
              <a:ext uri="{FF2B5EF4-FFF2-40B4-BE49-F238E27FC236}">
                <a16:creationId xmlns:a16="http://schemas.microsoft.com/office/drawing/2014/main" id="{5CF26BB5-F2FE-4D13-92BC-BE0779EE527A}"/>
              </a:ext>
            </a:extLst>
          </p:cNvPr>
          <p:cNvSpPr/>
          <p:nvPr/>
        </p:nvSpPr>
        <p:spPr>
          <a:xfrm>
            <a:off x="199553" y="1885285"/>
            <a:ext cx="3210771" cy="4251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86431" y="1913868"/>
            <a:ext cx="4497524" cy="446036"/>
            <a:chOff x="8540989" y="2327926"/>
            <a:chExt cx="3873894" cy="44603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CF9FC3-24A2-4547-BB4D-85B230E37B14}"/>
                </a:ext>
              </a:extLst>
            </p:cNvPr>
            <p:cNvSpPr txBox="1"/>
            <p:nvPr/>
          </p:nvSpPr>
          <p:spPr>
            <a:xfrm>
              <a:off x="8830547" y="2327926"/>
              <a:ext cx="3584336" cy="430883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สินค้า 5 อันดับแรกที่กดดันการส่งออก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2" name="Up Arrow 41">
              <a:extLst>
                <a:ext uri="{FF2B5EF4-FFF2-40B4-BE49-F238E27FC236}">
                  <a16:creationId xmlns:a16="http://schemas.microsoft.com/office/drawing/2014/main" id="{B46B89DD-F831-4361-93BE-F62446882DA2}"/>
                </a:ext>
              </a:extLst>
            </p:cNvPr>
            <p:cNvSpPr/>
            <p:nvPr/>
          </p:nvSpPr>
          <p:spPr>
            <a:xfrm rot="10800000">
              <a:off x="8540989" y="2435188"/>
              <a:ext cx="334731" cy="30082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C158A1-A822-4D2D-A7E6-722D942BE819}"/>
                </a:ext>
              </a:extLst>
            </p:cNvPr>
            <p:cNvCxnSpPr/>
            <p:nvPr/>
          </p:nvCxnSpPr>
          <p:spPr>
            <a:xfrm>
              <a:off x="9014446" y="2757870"/>
              <a:ext cx="3147994" cy="16092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50201" y="1935913"/>
            <a:ext cx="5040656" cy="430883"/>
            <a:chOff x="850711" y="2292892"/>
            <a:chExt cx="3748274" cy="4308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DE8F77-C330-4AFA-A3A0-3B9EA036A9C0}"/>
                </a:ext>
              </a:extLst>
            </p:cNvPr>
            <p:cNvSpPr txBox="1"/>
            <p:nvPr/>
          </p:nvSpPr>
          <p:spPr>
            <a:xfrm>
              <a:off x="1171950" y="2292892"/>
              <a:ext cx="3427035" cy="43088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สินค้า 5 อันดับแรกที่ผลักดันการส่งออก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8BB9D5-67CB-4117-A8A0-C0A9512B0F68}"/>
                </a:ext>
              </a:extLst>
            </p:cNvPr>
            <p:cNvCxnSpPr/>
            <p:nvPr/>
          </p:nvCxnSpPr>
          <p:spPr>
            <a:xfrm>
              <a:off x="1311650" y="2723554"/>
              <a:ext cx="2984815" cy="0"/>
            </a:xfrm>
            <a:prstGeom prst="line">
              <a:avLst/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ysDot"/>
            </a:ln>
            <a:effectLst/>
          </p:spPr>
        </p:cxnSp>
        <p:sp>
          <p:nvSpPr>
            <p:cNvPr id="20" name="Up Arrow 42">
              <a:extLst>
                <a:ext uri="{FF2B5EF4-FFF2-40B4-BE49-F238E27FC236}">
                  <a16:creationId xmlns:a16="http://schemas.microsoft.com/office/drawing/2014/main" id="{DF25923C-A410-4528-90EC-6389B9DE9933}"/>
                </a:ext>
              </a:extLst>
            </p:cNvPr>
            <p:cNvSpPr/>
            <p:nvPr/>
          </p:nvSpPr>
          <p:spPr>
            <a:xfrm>
              <a:off x="850711" y="2390422"/>
              <a:ext cx="334731" cy="300820"/>
            </a:xfrm>
            <a:prstGeom prst="upArrow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lIns="121917" tIns="60958" rIns="121917" bIns="6095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22689" y="2996685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น้ำมันสำเร็จรูป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06081" y="3048680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3.5%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2461" y="2599858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Kanit Light" pitchFamily="2" charset="-34"/>
                <a:cs typeface="Kanit Light" pitchFamily="2" charset="-34"/>
              </a:rPr>
              <a:t>%Share</a:t>
            </a:r>
            <a:endParaRPr lang="th-TH" sz="2000" u="sng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40796" y="2599858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Kanit Light" pitchFamily="2" charset="-34"/>
                <a:cs typeface="Kanit Light" pitchFamily="2" charset="-34"/>
              </a:rPr>
              <a:t>%Growth</a:t>
            </a:r>
            <a:endParaRPr lang="th-TH" sz="2000" u="sng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35898" y="3050915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+114.4%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23318" y="2898494"/>
            <a:ext cx="225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ทองคำยังไม่ได้ขึ้นรูป</a:t>
            </a:r>
          </a:p>
        </p:txBody>
      </p:sp>
      <p:pic>
        <p:nvPicPr>
          <p:cNvPr id="35" name="Picture 49" descr="ผลการค้นหารูปภาพสำหรับ jewelry icon png">
            <a:extLst>
              <a:ext uri="{FF2B5EF4-FFF2-40B4-BE49-F238E27FC236}">
                <a16:creationId xmlns:a16="http://schemas.microsoft.com/office/drawing/2014/main" id="{03AE23E6-E7AF-436C-AF0F-5FD681B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851" y="3185044"/>
            <a:ext cx="52052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209452" y="3582157"/>
            <a:ext cx="2400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คอมพิวเตอร์ อุปกรณ์</a:t>
            </a:r>
          </a:p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และส่วนประกอบ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06081" y="3658776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9.5%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85773" y="3661011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+22.6%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F34C41-F1EA-42CE-8F78-BF776D862A2A}"/>
              </a:ext>
            </a:extLst>
          </p:cNvPr>
          <p:cNvGrpSpPr/>
          <p:nvPr/>
        </p:nvGrpSpPr>
        <p:grpSpPr>
          <a:xfrm>
            <a:off x="482041" y="3520124"/>
            <a:ext cx="720000" cy="720000"/>
            <a:chOff x="-412505" y="1351808"/>
            <a:chExt cx="598290" cy="61435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389F93-33D2-4D4E-82C2-0D07E1D81F1B}"/>
                </a:ext>
              </a:extLst>
            </p:cNvPr>
            <p:cNvSpPr/>
            <p:nvPr/>
          </p:nvSpPr>
          <p:spPr>
            <a:xfrm>
              <a:off x="-412505" y="1351808"/>
              <a:ext cx="598290" cy="614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EEA92DE-4793-47EC-899A-2E5D58E68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293" y="1456817"/>
              <a:ext cx="404334" cy="40433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509711" y="2710164"/>
            <a:ext cx="712978" cy="744880"/>
            <a:chOff x="2365121" y="-1180073"/>
            <a:chExt cx="712978" cy="744880"/>
          </a:xfrm>
        </p:grpSpPr>
        <p:sp>
          <p:nvSpPr>
            <p:cNvPr id="13" name="Flowchart: Connector 12"/>
            <p:cNvSpPr/>
            <p:nvPr/>
          </p:nvSpPr>
          <p:spPr>
            <a:xfrm>
              <a:off x="2365121" y="-1180073"/>
              <a:ext cx="712978" cy="744880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3" name="Picture 4" descr="C:\Users\WINDOWS\Desktop\ICON\barre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610" y="-1023633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1264519" y="4503663"/>
            <a:ext cx="1135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เคมีภัณฑ์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56205" y="4470561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3.9%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35897" y="4472796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+55.8%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82041" y="4337561"/>
            <a:ext cx="735632" cy="677210"/>
            <a:chOff x="2342467" y="-1286042"/>
            <a:chExt cx="735632" cy="677210"/>
          </a:xfrm>
        </p:grpSpPr>
        <p:sp>
          <p:nvSpPr>
            <p:cNvPr id="51" name="Flowchart: Connector 50"/>
            <p:cNvSpPr/>
            <p:nvPr/>
          </p:nvSpPr>
          <p:spPr>
            <a:xfrm>
              <a:off x="2342467" y="-1262894"/>
              <a:ext cx="735632" cy="654062"/>
            </a:xfrm>
            <a:prstGeom prst="flowChartConnector">
              <a:avLst/>
            </a:prstGeom>
            <a:solidFill>
              <a:srgbClr val="76C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4" name="Picture 53" descr="Screen Clipping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1"/>
            <a:stretch/>
          </p:blipFill>
          <p:spPr>
            <a:xfrm>
              <a:off x="2436081" y="-1286042"/>
              <a:ext cx="540000" cy="571008"/>
            </a:xfrm>
            <a:prstGeom prst="rect">
              <a:avLst/>
            </a:prstGeom>
          </p:spPr>
        </p:pic>
      </p:grpSp>
      <p:pic>
        <p:nvPicPr>
          <p:cNvPr id="56" name="Picture 2" descr="Chicken icon 256x256px (ico, png, icns) - free download | Icons101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1">
                        <a14:foregroundMark x1="51111" y1="17778" x2="51111" y2="17778"/>
                        <a14:foregroundMark x1="82667" y1="22222" x2="82667" y2="22222"/>
                        <a14:foregroundMark x1="82222" y1="22667" x2="82222" y2="22667"/>
                        <a14:foregroundMark x1="80889" y1="22667" x2="80889" y2="2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13" y="5132632"/>
            <a:ext cx="648737" cy="6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1"/>
          <p:cNvGrpSpPr/>
          <p:nvPr/>
        </p:nvGrpSpPr>
        <p:grpSpPr>
          <a:xfrm>
            <a:off x="14359341" y="1529835"/>
            <a:ext cx="670698" cy="654018"/>
            <a:chOff x="389316" y="1657452"/>
            <a:chExt cx="947158" cy="930881"/>
          </a:xfrm>
        </p:grpSpPr>
        <p:sp>
          <p:nvSpPr>
            <p:cNvPr id="58" name="Oval 34"/>
            <p:cNvSpPr/>
            <p:nvPr/>
          </p:nvSpPr>
          <p:spPr>
            <a:xfrm>
              <a:off x="389316" y="1657452"/>
              <a:ext cx="947158" cy="93088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CEE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9" name="Picture 2" descr="Image result for rice icon 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17" y="1751097"/>
              <a:ext cx="735195" cy="73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3A00C8-C736-4763-85B4-F7B4BA37CBF2}"/>
              </a:ext>
            </a:extLst>
          </p:cNvPr>
          <p:cNvGrpSpPr/>
          <p:nvPr/>
        </p:nvGrpSpPr>
        <p:grpSpPr>
          <a:xfrm>
            <a:off x="14390068" y="2418462"/>
            <a:ext cx="717426" cy="583404"/>
            <a:chOff x="251419" y="4207498"/>
            <a:chExt cx="1132608" cy="93088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F151770-7FD6-4894-976F-B8EEC75D81A0}"/>
                </a:ext>
              </a:extLst>
            </p:cNvPr>
            <p:cNvSpPr/>
            <p:nvPr/>
          </p:nvSpPr>
          <p:spPr>
            <a:xfrm>
              <a:off x="331854" y="4207498"/>
              <a:ext cx="947158" cy="930881"/>
            </a:xfrm>
            <a:prstGeom prst="ellipse">
              <a:avLst/>
            </a:prstGeom>
            <a:solidFill>
              <a:srgbClr val="C7ADF5"/>
            </a:solidFill>
            <a:ln>
              <a:solidFill>
                <a:srgbClr val="CEE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2" name="Picture 12" descr="Image result for tapioca icon png">
              <a:extLst>
                <a:ext uri="{FF2B5EF4-FFF2-40B4-BE49-F238E27FC236}">
                  <a16:creationId xmlns:a16="http://schemas.microsoft.com/office/drawing/2014/main" id="{50C44691-4B4A-4655-87A3-83F0C12E5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59" b="89773" l="2716" r="977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19" y="4272779"/>
              <a:ext cx="1132608" cy="71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6386547" y="4345842"/>
            <a:ext cx="670698" cy="654018"/>
            <a:chOff x="216241" y="3581153"/>
            <a:chExt cx="670698" cy="654018"/>
          </a:xfrm>
        </p:grpSpPr>
        <p:sp>
          <p:nvSpPr>
            <p:cNvPr id="64" name="Oval 34"/>
            <p:cNvSpPr/>
            <p:nvPr/>
          </p:nvSpPr>
          <p:spPr>
            <a:xfrm>
              <a:off x="216241" y="3581153"/>
              <a:ext cx="670698" cy="65401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CEE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5" name="Picture 2" descr="Processed, canned fish, canned, food icon - Download on Iconfinde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12" y="3626280"/>
              <a:ext cx="508160" cy="5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14482851" y="802083"/>
            <a:ext cx="669810" cy="502816"/>
            <a:chOff x="211438" y="1392848"/>
            <a:chExt cx="802130" cy="691652"/>
          </a:xfrm>
        </p:grpSpPr>
        <p:sp>
          <p:nvSpPr>
            <p:cNvPr id="67" name="Oval 9"/>
            <p:cNvSpPr/>
            <p:nvPr/>
          </p:nvSpPr>
          <p:spPr>
            <a:xfrm>
              <a:off x="211438" y="1392848"/>
              <a:ext cx="636929" cy="642263"/>
            </a:xfrm>
            <a:prstGeom prst="ellipse">
              <a:avLst/>
            </a:prstGeom>
            <a:solidFill>
              <a:srgbClr val="F6F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8" name="Picture 4" descr="Palm Oil Arecaceae Coconut, PNG, 717x502px, Palm Oil, Arecaceae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4741" b="55976" l="22073" r="382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3" t="16567" r="59649" b="46432"/>
            <a:stretch/>
          </p:blipFill>
          <p:spPr bwMode="auto">
            <a:xfrm>
              <a:off x="239455" y="1415100"/>
              <a:ext cx="536995" cy="66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5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000" b="48500" l="18531" r="44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3" t="20227" r="55022" b="47960"/>
            <a:stretch/>
          </p:blipFill>
          <p:spPr bwMode="auto">
            <a:xfrm>
              <a:off x="465125" y="1583231"/>
              <a:ext cx="548443" cy="50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16" y="3548924"/>
            <a:ext cx="548956" cy="53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56" b="96889" l="889" r="97333">
                        <a14:foregroundMark x1="22222" y1="47556" x2="22222" y2="47556"/>
                        <a14:foregroundMark x1="31556" y1="49778" x2="31556" y2="49778"/>
                        <a14:foregroundMark x1="50667" y1="40444" x2="50667" y2="40444"/>
                        <a14:foregroundMark x1="64444" y1="47556" x2="64444" y2="47556"/>
                        <a14:foregroundMark x1="57778" y1="44000" x2="57778" y2="44000"/>
                        <a14:foregroundMark x1="57333" y1="44444" x2="40000" y2="56889"/>
                        <a14:foregroundMark x1="60000" y1="62667" x2="39111" y2="36889"/>
                        <a14:foregroundMark x1="37778" y1="39111" x2="40000" y2="5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57" y="-7668"/>
            <a:ext cx="671242" cy="671242"/>
          </a:xfrm>
          <a:prstGeom prst="rect">
            <a:avLst/>
          </a:prstGeom>
        </p:spPr>
      </p:pic>
      <p:pic>
        <p:nvPicPr>
          <p:cNvPr id="72" name="Picture 71" descr="Image result for plastic beads icon png">
            <a:extLst>
              <a:ext uri="{FF2B5EF4-FFF2-40B4-BE49-F238E27FC236}">
                <a16:creationId xmlns:a16="http://schemas.microsoft.com/office/drawing/2014/main" id="{2AB031D3-5A74-4F2C-8558-7C204781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6" y="511690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1267294" y="5287813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เม็ดพลาสติก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758980" y="5254711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4.4%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38672" y="5256946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+40.3%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465162" y="5828340"/>
            <a:ext cx="735632" cy="654062"/>
            <a:chOff x="447966" y="5877973"/>
            <a:chExt cx="735632" cy="654062"/>
          </a:xfrm>
        </p:grpSpPr>
        <p:sp>
          <p:nvSpPr>
            <p:cNvPr id="79" name="Flowchart: Connector 78"/>
            <p:cNvSpPr/>
            <p:nvPr/>
          </p:nvSpPr>
          <p:spPr>
            <a:xfrm>
              <a:off x="447966" y="5877973"/>
              <a:ext cx="735632" cy="654062"/>
            </a:xfrm>
            <a:prstGeom prst="flowChartConnector">
              <a:avLst/>
            </a:prstGeom>
            <a:solidFill>
              <a:srgbClr val="FFF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2" name="รูปภาพ 8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782" y="5935004"/>
              <a:ext cx="540000" cy="540000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1270069" y="5972213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ยางพารา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761755" y="5939111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2.0%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641447" y="5941346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+83.6%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957235" y="2936593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1.0%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723615" y="2487771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Kanit Light" pitchFamily="2" charset="-34"/>
                <a:cs typeface="Kanit Light" pitchFamily="2" charset="-34"/>
              </a:rPr>
              <a:t>%Share</a:t>
            </a:r>
            <a:endParaRPr lang="th-TH" sz="2000" u="sng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591950" y="2487771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Kanit Light" pitchFamily="2" charset="-34"/>
                <a:cs typeface="Kanit Light" pitchFamily="2" charset="-34"/>
              </a:rPr>
              <a:t>%Growth</a:t>
            </a:r>
            <a:endParaRPr lang="th-TH" sz="2000" u="sng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787052" y="2938828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-52.6%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123318" y="3484149"/>
            <a:ext cx="1712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ผลไม้สดแช่เย็น</a:t>
            </a:r>
          </a:p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แช่แข็งและแห้ง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957235" y="3546689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1.4%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770427" y="3548924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-22.0%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123318" y="4408123"/>
            <a:ext cx="2119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อาหารทะเลกระป๋อง</a:t>
            </a:r>
          </a:p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และแปรรูป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957234" y="4358474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1.2%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787051" y="4360709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-18.2%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123318" y="5341055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ไก่แปรรูป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930542" y="5257472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0.7%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756576" y="5246778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-26.4%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102905" y="5955316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Kanit Light" pitchFamily="2" charset="-34"/>
                <a:cs typeface="Kanit Light" pitchFamily="2" charset="-34"/>
              </a:rPr>
              <a:t>สินค้าปศุสัตว์อื่นๆ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912909" y="5926774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0.1%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742726" y="5929009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nit Light" pitchFamily="2" charset="-34"/>
                <a:cs typeface="Kanit Light" pitchFamily="2" charset="-34"/>
              </a:rPr>
              <a:t>-66.3%</a:t>
            </a:r>
            <a:endParaRPr lang="th-TH" sz="2000" dirty="0">
              <a:latin typeface="Kanit Light" pitchFamily="2" charset="-34"/>
              <a:cs typeface="Kanit Light" pitchFamily="2" charset="-34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367273" y="5828340"/>
            <a:ext cx="735632" cy="654062"/>
            <a:chOff x="7317515" y="7588689"/>
            <a:chExt cx="735632" cy="654062"/>
          </a:xfrm>
        </p:grpSpPr>
        <p:sp>
          <p:nvSpPr>
            <p:cNvPr id="107" name="Flowchart: Connector 106"/>
            <p:cNvSpPr/>
            <p:nvPr/>
          </p:nvSpPr>
          <p:spPr>
            <a:xfrm>
              <a:off x="7317515" y="7588689"/>
              <a:ext cx="735632" cy="654062"/>
            </a:xfrm>
            <a:prstGeom prst="flowChartConnec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5" name="Picture 104" descr="Screen Clipping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331" y="7617325"/>
              <a:ext cx="540000" cy="5607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32116" y="2843486"/>
            <a:ext cx="540000" cy="540000"/>
            <a:chOff x="-1175582" y="3953237"/>
            <a:chExt cx="540000" cy="54000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9D2EE79-819D-4E4E-94C0-8EAF1DBDADB7}"/>
                </a:ext>
              </a:extLst>
            </p:cNvPr>
            <p:cNvSpPr/>
            <p:nvPr/>
          </p:nvSpPr>
          <p:spPr>
            <a:xfrm>
              <a:off x="-1175582" y="3953237"/>
              <a:ext cx="540000" cy="540000"/>
            </a:xfrm>
            <a:prstGeom prst="ellipse">
              <a:avLst/>
            </a:prstGeom>
            <a:solidFill>
              <a:srgbClr val="256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30CB3437-C889-45B6-9C75-755214F1B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0719" y="4000159"/>
              <a:ext cx="446112" cy="44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772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72545"/>
            <a:ext cx="12147228" cy="10849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สินค้าเกษตรและอุตสาหกรรมเกษตร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ขยายตัวต่อเนื่องเป็นเดือนที่ 10 ที่ 12.1%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</a:br>
            <a:r>
              <a:rPr kumimoji="0" lang="th-T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(จากการขยายตัวของสินค้าเกษตร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12.9% </a:t>
            </a:r>
            <a:r>
              <a:rPr kumimoji="0" lang="th-T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และสินค้าอุตสาหกรรมเกษตรขยายตัว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11.3%)</a:t>
            </a:r>
            <a:endParaRPr kumimoji="0" lang="th-TH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สินค้าอุตสาหกรรม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ขยายตัว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15.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8% และเมื่อหักทองคำ ขยายตัวถึง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18.0%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นอกจากนี้ สินแร่และเชื้อเพลิงขยายตัวถึง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97.5%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69B056-8D47-497C-A9D6-6F2037028613}"/>
              </a:ext>
            </a:extLst>
          </p:cNvPr>
          <p:cNvSpPr txBox="1"/>
          <p:nvPr/>
        </p:nvSpPr>
        <p:spPr>
          <a:xfrm>
            <a:off x="527382" y="342916"/>
            <a:ext cx="9079514" cy="615553"/>
          </a:xfrm>
          <a:prstGeom prst="rect">
            <a:avLst/>
          </a:prstGeom>
          <a:solidFill>
            <a:srgbClr val="CDE1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     การส่งออกรายสินค้า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4994E81-307A-470D-9A6F-1F912E5EB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5" y="261719"/>
            <a:ext cx="786329" cy="786329"/>
          </a:xfrm>
          <a:prstGeom prst="rect">
            <a:avLst/>
          </a:prstGeom>
        </p:spPr>
      </p:pic>
      <p:graphicFrame>
        <p:nvGraphicFramePr>
          <p:cNvPr id="25" name="Chart 24"/>
          <p:cNvGraphicFramePr>
            <a:graphicFrameLocks/>
          </p:cNvGraphicFramePr>
          <p:nvPr/>
        </p:nvGraphicFramePr>
        <p:xfrm>
          <a:off x="270944" y="2057453"/>
          <a:ext cx="8081485" cy="437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Chart 1"/>
          <p:cNvGraphicFramePr/>
          <p:nvPr/>
        </p:nvGraphicFramePr>
        <p:xfrm>
          <a:off x="7540831" y="1828800"/>
          <a:ext cx="4450268" cy="4898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9357880" y="5574076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15.8%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46005" y="3977755"/>
            <a:ext cx="968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กันยายน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2564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96927" y="2496878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+</a:t>
            </a:r>
            <a:r>
              <a:rPr lang="en-US" sz="1600" b="1" dirty="0">
                <a:solidFill>
                  <a:srgbClr val="00B050"/>
                </a:solidFill>
                <a:latin typeface="Kanit Light" pitchFamily="2" charset="-34"/>
                <a:cs typeface="Kanit Light" pitchFamily="2" charset="-34"/>
              </a:rPr>
              <a:t>97.5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%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06803" y="2496878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12.9%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059379" y="3171792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11.3%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9963" y="451336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17.1%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EF8BD448-90AE-4A96-BB78-4A25A23C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747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ตาราง 5">
            <a:extLst>
              <a:ext uri="{FF2B5EF4-FFF2-40B4-BE49-F238E27FC236}">
                <a16:creationId xmlns:a16="http://schemas.microsoft.com/office/drawing/2014/main" id="{EC3FBAC1-A316-40BC-B5B6-E80CCC8EA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34988"/>
              </p:ext>
            </p:extLst>
          </p:nvPr>
        </p:nvGraphicFramePr>
        <p:xfrm>
          <a:off x="6010952" y="1176795"/>
          <a:ext cx="5847196" cy="5303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023">
                  <a:extLst>
                    <a:ext uri="{9D8B030D-6E8A-4147-A177-3AD203B41FA5}">
                      <a16:colId xmlns:a16="http://schemas.microsoft.com/office/drawing/2014/main" val="1337621150"/>
                    </a:ext>
                  </a:extLst>
                </a:gridCol>
              </a:tblGrid>
              <a:tr h="40458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สินค้า</a:t>
                      </a:r>
                    </a:p>
                  </a:txBody>
                  <a:tcPr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%YoY</a:t>
                      </a:r>
                    </a:p>
                  </a:txBody>
                  <a:tcPr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685766">
                        <a:lnSpc>
                          <a:spcPts val="1900"/>
                        </a:lnSpc>
                        <a:defRPr/>
                      </a:pPr>
                      <a:endParaRPr lang="th-TH" sz="1800" b="1" kern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483018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ก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ย.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64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ม.ค.-ก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ย. 64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284553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spc="-30" baseline="0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สินค้าเกี่ยวเนื่องกับน้ำมัน 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61.0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45.9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รถยนต์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อุปกรณ์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และส่วนประกอบ</a:t>
                      </a:r>
                      <a:endParaRPr lang="th-TH" sz="1500" b="1" spc="-30" baseline="0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ct val="1000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+4.9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ct val="100000"/>
                        </a:lnSpc>
                        <a:defRPr/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42.3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503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เครื่องคอมพิวเตอร์ อุปกรณ์และส่วนประกอบ</a:t>
                      </a: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ct val="100000"/>
                        </a:lnSpc>
                        <a:defRPr/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22.6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lnSpc>
                          <a:spcPct val="10000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+18.6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7135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spc="-30" baseline="0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แผงวงจรไฟฟ้า</a:t>
                      </a:r>
                      <a:endParaRPr lang="en-US" sz="1500" b="1" spc="-30" baseline="0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16.3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18.7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785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เครื่องจักรกลและส่วนประกอบของเครื่องจักรกล</a:t>
                      </a: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+32.8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26.4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spc="-30" baseline="0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เหล็ก เหล็กกล้าและผลิตภัณฑ์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38.7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378">
                        <a:defRPr/>
                      </a:pPr>
                      <a:r>
                        <a:rPr lang="th-TH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</a:t>
                      </a:r>
                      <a:r>
                        <a:rPr lang="en-US" sz="15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40.8</a:t>
                      </a:r>
                      <a:endParaRPr lang="th-TH" sz="1500" b="1" dirty="0">
                        <a:solidFill>
                          <a:srgbClr val="00B050"/>
                        </a:solidFill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70910"/>
                  </a:ext>
                </a:extLst>
              </a:tr>
              <a:tr h="612785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เครื่องโทรสาร โทรศัพท์ อุปกรณ์และส่วนประกอบ</a:t>
                      </a: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-8.0</a:t>
                      </a:r>
                    </a:p>
                  </a:txBody>
                  <a:tcPr marL="12700" marR="12700" marT="127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+10.6</a:t>
                      </a:r>
                    </a:p>
                  </a:txBody>
                  <a:tcPr marL="12700" marR="12700" marT="127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315424"/>
                  </a:ext>
                </a:extLst>
              </a:tr>
              <a:tr h="612785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เครื่องซักผ้า เครื่องซักแห้ง </a:t>
                      </a:r>
                      <a:b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</a:b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และส่วนประกอบ</a:t>
                      </a: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-24.3</a:t>
                      </a:r>
                    </a:p>
                  </a:txBody>
                  <a:tcPr marL="12700" marR="12700" marT="127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+20.9</a:t>
                      </a:r>
                    </a:p>
                  </a:txBody>
                  <a:tcPr marL="12700" marR="12700" marT="1270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99814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ทองคำ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-52.6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-77.2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2663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363ACA2-47E5-492D-8002-D18C9ABB8A00}"/>
              </a:ext>
            </a:extLst>
          </p:cNvPr>
          <p:cNvSpPr/>
          <p:nvPr/>
        </p:nvSpPr>
        <p:spPr>
          <a:xfrm>
            <a:off x="6774096" y="345312"/>
            <a:ext cx="5084438" cy="6723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D8433D-FD56-443D-8254-096F264BB4F3}"/>
              </a:ext>
            </a:extLst>
          </p:cNvPr>
          <p:cNvSpPr/>
          <p:nvPr/>
        </p:nvSpPr>
        <p:spPr>
          <a:xfrm>
            <a:off x="770562" y="345312"/>
            <a:ext cx="5240390" cy="6723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ตาราง 5">
            <a:extLst>
              <a:ext uri="{FF2B5EF4-FFF2-40B4-BE49-F238E27FC236}">
                <a16:creationId xmlns:a16="http://schemas.microsoft.com/office/drawing/2014/main" id="{D76F542A-ECF9-4E0E-95A2-9408F9302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794221"/>
              </p:ext>
            </p:extLst>
          </p:nvPr>
        </p:nvGraphicFramePr>
        <p:xfrm>
          <a:off x="69063" y="1189966"/>
          <a:ext cx="6044658" cy="5276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4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9399">
                  <a:extLst>
                    <a:ext uri="{9D8B030D-6E8A-4147-A177-3AD203B41FA5}">
                      <a16:colId xmlns:a16="http://schemas.microsoft.com/office/drawing/2014/main" val="1337621150"/>
                    </a:ext>
                  </a:extLst>
                </a:gridCol>
              </a:tblGrid>
              <a:tr h="439818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สินค้า</a:t>
                      </a:r>
                    </a:p>
                  </a:txBody>
                  <a:tcPr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%YoY</a:t>
                      </a:r>
                    </a:p>
                  </a:txBody>
                  <a:tcPr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685766">
                        <a:lnSpc>
                          <a:spcPts val="1900"/>
                        </a:lnSpc>
                        <a:defRPr/>
                      </a:pPr>
                      <a:endParaRPr lang="th-TH" sz="1800" b="1" kern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483018"/>
                  </a:ext>
                </a:extLst>
              </a:tr>
              <a:tr h="375948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ก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ย.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64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ม.ค.-ก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ย. 64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T="60960" marB="6096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284553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ยางพารา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defRPr/>
                      </a:pPr>
                      <a:r>
                        <a:rPr lang="en-US" sz="1500" b="0" kern="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+83.6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defRPr/>
                      </a:pPr>
                      <a:r>
                        <a:rPr lang="th-TH" sz="1500" b="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</a:t>
                      </a:r>
                      <a:r>
                        <a:rPr lang="en-US" sz="1500" b="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71.9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ผลิตภัณฑ์มันสำปะหลัง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+44.4</a:t>
                      </a:r>
                      <a:endParaRPr lang="en-US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+47.7</a:t>
                      </a:r>
                      <a:endParaRPr lang="en-US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1219110"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ข้าว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+33.8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-17.9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7135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1219110"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อาหารสัตว์เลี้ยง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+23.6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+22.6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ผลไม้กระป๋องและแปรรูป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defRPr/>
                      </a:pPr>
                      <a:r>
                        <a:rPr lang="en-US" sz="1500" b="0" kern="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+29.3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+10.3</a:t>
                      </a:r>
                      <a:endParaRPr lang="en-US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5E9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ผลไม้สด แช่เย็นแช่แข็งและแห้ง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defRPr/>
                      </a:pPr>
                      <a:r>
                        <a:rPr lang="en-US" sz="1500" b="0" spc="-8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-22.0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+51.9</a:t>
                      </a:r>
                      <a:endParaRPr lang="en-US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70910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อาหารทะเลกระป๋องและแปรรูป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spc="-100" dirty="0">
                          <a:solidFill>
                            <a:srgbClr val="FF0000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-18.2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</a:t>
                      </a:r>
                      <a:r>
                        <a:rPr lang="en-US" sz="1500" b="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13.4</a:t>
                      </a:r>
                      <a:endParaRPr lang="en-US" sz="1500" b="0" kern="1200" spc="-100" dirty="0">
                        <a:solidFill>
                          <a:srgbClr val="00B050"/>
                        </a:solidFill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315424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ไก่สด แช่เย็น แช่แข็ง และแปรรูป 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spc="-100" dirty="0">
                          <a:solidFill>
                            <a:srgbClr val="FF0000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-2</a:t>
                      </a:r>
                      <a:r>
                        <a:rPr lang="th-TH" sz="1500" b="0" kern="1200" spc="-100" dirty="0">
                          <a:solidFill>
                            <a:srgbClr val="FF0000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2.8</a:t>
                      </a:r>
                      <a:endParaRPr lang="en-US" sz="1500" b="0" kern="1200" spc="-100" dirty="0">
                        <a:solidFill>
                          <a:srgbClr val="FF0000"/>
                        </a:solidFill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</a:t>
                      </a:r>
                      <a:r>
                        <a:rPr lang="th-TH" sz="1500" b="0" spc="-10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3.6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99814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สินค้าปศุสัตว์อื่นๆ</a:t>
                      </a:r>
                      <a:endParaRPr lang="en-US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Kanit Light" panose="00000400000000000000" pitchFamily="2" charset="-34"/>
                        <a:ea typeface="+mn-ea"/>
                        <a:cs typeface="Kanit Light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</a:t>
                      </a:r>
                      <a:r>
                        <a:rPr lang="en-US" sz="1500" b="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66.3</a:t>
                      </a:r>
                      <a:endParaRPr lang="en-US" sz="1500" b="0" kern="1200" spc="-100" dirty="0">
                        <a:solidFill>
                          <a:srgbClr val="FF0000"/>
                        </a:solidFill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-33.1</a:t>
                      </a:r>
                      <a:endParaRPr lang="th-TH" sz="1500" b="0" spc="-100" dirty="0">
                        <a:solidFill>
                          <a:srgbClr val="FF0000"/>
                        </a:solidFill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26632"/>
                  </a:ext>
                </a:extLst>
              </a:tr>
              <a:tr h="446032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th-TH" sz="180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121920" marR="121920" marT="60960" marB="609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เครื่องดื่ม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766">
                        <a:defRPr/>
                      </a:pPr>
                      <a:r>
                        <a:rPr lang="en-US" sz="1500" b="0" spc="-80" dirty="0">
                          <a:solidFill>
                            <a:srgbClr val="FF000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-25.6</a:t>
                      </a:r>
                      <a:endParaRPr lang="th-TH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0" dirty="0">
                          <a:solidFill>
                            <a:srgbClr val="00B050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+1.8</a:t>
                      </a:r>
                      <a:endParaRPr lang="en-US" sz="1500" b="0" kern="0" dirty="0"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208291"/>
                  </a:ext>
                </a:extLst>
              </a:tr>
            </a:tbl>
          </a:graphicData>
        </a:graphic>
      </p:graphicFrame>
      <p:pic>
        <p:nvPicPr>
          <p:cNvPr id="7" name="รูปภาพ 13">
            <a:extLst>
              <a:ext uri="{FF2B5EF4-FFF2-40B4-BE49-F238E27FC236}">
                <a16:creationId xmlns:a16="http://schemas.microsoft.com/office/drawing/2014/main" id="{32B27AE9-117C-4071-AB9B-EFC1DED606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80649" y="3353080"/>
            <a:ext cx="299038" cy="299038"/>
          </a:xfrm>
          <a:prstGeom prst="rect">
            <a:avLst/>
          </a:prstGeom>
        </p:spPr>
      </p:pic>
      <p:pic>
        <p:nvPicPr>
          <p:cNvPr id="8" name="รูปภาพ 14">
            <a:extLst>
              <a:ext uri="{FF2B5EF4-FFF2-40B4-BE49-F238E27FC236}">
                <a16:creationId xmlns:a16="http://schemas.microsoft.com/office/drawing/2014/main" id="{42CBE18B-AF37-4B9E-90FE-46234005A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0596" y="3012469"/>
            <a:ext cx="228985" cy="227250"/>
          </a:xfrm>
          <a:prstGeom prst="rect">
            <a:avLst/>
          </a:prstGeom>
        </p:spPr>
      </p:pic>
      <p:pic>
        <p:nvPicPr>
          <p:cNvPr id="10" name="รูปภาพ 8">
            <a:extLst>
              <a:ext uri="{FF2B5EF4-FFF2-40B4-BE49-F238E27FC236}">
                <a16:creationId xmlns:a16="http://schemas.microsoft.com/office/drawing/2014/main" id="{2D5AE2EB-85E1-4CBE-A454-8F206EFAF5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952" y="2054019"/>
            <a:ext cx="307903" cy="307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C5242-404A-4BE0-BDF0-885FCF69E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30" y="3443557"/>
            <a:ext cx="292261" cy="287631"/>
          </a:xfrm>
          <a:prstGeom prst="rect">
            <a:avLst/>
          </a:prstGeom>
        </p:spPr>
      </p:pic>
      <p:pic>
        <p:nvPicPr>
          <p:cNvPr id="12" name="Picture 2" descr="Grain &amp; Flour Milling – ASOFP">
            <a:extLst>
              <a:ext uri="{FF2B5EF4-FFF2-40B4-BE49-F238E27FC236}">
                <a16:creationId xmlns:a16="http://schemas.microsoft.com/office/drawing/2014/main" id="{807A951D-3E09-4AD5-8115-CB54A54C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4" y="2969723"/>
            <a:ext cx="291585" cy="2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0">
            <a:extLst>
              <a:ext uri="{FF2B5EF4-FFF2-40B4-BE49-F238E27FC236}">
                <a16:creationId xmlns:a16="http://schemas.microsoft.com/office/drawing/2014/main" id="{48E73707-BB35-41DF-8E0F-1B3838D6C8F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574" y="4729358"/>
            <a:ext cx="299038" cy="299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F483E-EF6E-47A6-B6CD-B9FF4B7CC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74" y="5668034"/>
            <a:ext cx="304170" cy="3014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53D4DE-05F7-4573-810E-91CB93B4EF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5656" y="4360589"/>
            <a:ext cx="246440" cy="244093"/>
          </a:xfrm>
          <a:prstGeom prst="rect">
            <a:avLst/>
          </a:prstGeom>
        </p:spPr>
      </p:pic>
      <p:pic>
        <p:nvPicPr>
          <p:cNvPr id="16" name="Picture 8" descr="Cereals - Free food icons">
            <a:extLst>
              <a:ext uri="{FF2B5EF4-FFF2-40B4-BE49-F238E27FC236}">
                <a16:creationId xmlns:a16="http://schemas.microsoft.com/office/drawing/2014/main" id="{50FBAACD-C9EA-4B53-A0EE-EEE96753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296" y="3846190"/>
            <a:ext cx="330812" cy="3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ผลการค้นหารูปภาพสำหรับ car icon png">
            <a:extLst>
              <a:ext uri="{FF2B5EF4-FFF2-40B4-BE49-F238E27FC236}">
                <a16:creationId xmlns:a16="http://schemas.microsoft.com/office/drawing/2014/main" id="{82948232-991C-46BA-B880-F5F5E54F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98" y="2431728"/>
            <a:ext cx="320595" cy="3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9" descr="ผลการค้นหารูปภาพสำหรับ jewelry icon png">
            <a:extLst>
              <a:ext uri="{FF2B5EF4-FFF2-40B4-BE49-F238E27FC236}">
                <a16:creationId xmlns:a16="http://schemas.microsoft.com/office/drawing/2014/main" id="{3016719A-AD6F-4922-A155-85377DCA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830" y="3011139"/>
            <a:ext cx="343722" cy="3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mage result for plastic beads icon png">
            <a:extLst>
              <a:ext uri="{FF2B5EF4-FFF2-40B4-BE49-F238E27FC236}">
                <a16:creationId xmlns:a16="http://schemas.microsoft.com/office/drawing/2014/main" id="{D9631438-CE12-43F2-96B9-5F6B19DE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58" y="2041327"/>
            <a:ext cx="320595" cy="3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E2BEFC-17EB-4144-B168-2CED24CCFDB8}"/>
              </a:ext>
            </a:extLst>
          </p:cNvPr>
          <p:cNvGrpSpPr/>
          <p:nvPr/>
        </p:nvGrpSpPr>
        <p:grpSpPr>
          <a:xfrm>
            <a:off x="6187519" y="2911411"/>
            <a:ext cx="339532" cy="339532"/>
            <a:chOff x="-412505" y="1351808"/>
            <a:chExt cx="598290" cy="6143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B3E9AA-6D37-4C98-90E1-BCC308948973}"/>
                </a:ext>
              </a:extLst>
            </p:cNvPr>
            <p:cNvSpPr/>
            <p:nvPr/>
          </p:nvSpPr>
          <p:spPr>
            <a:xfrm>
              <a:off x="-412505" y="1351808"/>
              <a:ext cx="598290" cy="614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3ED29A-35E0-4F4B-B41C-BC2B938B1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293" y="1456817"/>
              <a:ext cx="404334" cy="40433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548156-8036-440B-8FE7-0B9EA92660CF}"/>
              </a:ext>
            </a:extLst>
          </p:cNvPr>
          <p:cNvGrpSpPr/>
          <p:nvPr/>
        </p:nvGrpSpPr>
        <p:grpSpPr>
          <a:xfrm>
            <a:off x="12403544" y="4604682"/>
            <a:ext cx="370519" cy="356581"/>
            <a:chOff x="5749257" y="121646"/>
            <a:chExt cx="725069" cy="75219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77B2D3-8F15-4C48-B0FE-F26874CB2846}"/>
                </a:ext>
              </a:extLst>
            </p:cNvPr>
            <p:cNvSpPr/>
            <p:nvPr/>
          </p:nvSpPr>
          <p:spPr>
            <a:xfrm>
              <a:off x="5749257" y="121646"/>
              <a:ext cx="725069" cy="75219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14DC1B-7B95-40BC-97A6-81537E7A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02" y="225917"/>
              <a:ext cx="539244" cy="53924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2A5705-B332-4741-AB5C-463BA56EF8E8}"/>
              </a:ext>
            </a:extLst>
          </p:cNvPr>
          <p:cNvGrpSpPr/>
          <p:nvPr/>
        </p:nvGrpSpPr>
        <p:grpSpPr>
          <a:xfrm>
            <a:off x="6203580" y="4476777"/>
            <a:ext cx="364398" cy="370519"/>
            <a:chOff x="-733647" y="1738740"/>
            <a:chExt cx="733648" cy="73541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323BC8-6C07-49A2-8819-1214B1084685}"/>
                </a:ext>
              </a:extLst>
            </p:cNvPr>
            <p:cNvSpPr/>
            <p:nvPr/>
          </p:nvSpPr>
          <p:spPr>
            <a:xfrm>
              <a:off x="-733647" y="1738740"/>
              <a:ext cx="733648" cy="73541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8A4A0C-8097-4CCF-97F8-8460AD96F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4790" y="1888481"/>
              <a:ext cx="435934" cy="43593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045DD7-C5B4-4232-96EC-1C50571EEE4E}"/>
              </a:ext>
            </a:extLst>
          </p:cNvPr>
          <p:cNvGrpSpPr/>
          <p:nvPr/>
        </p:nvGrpSpPr>
        <p:grpSpPr>
          <a:xfrm>
            <a:off x="12395334" y="5092666"/>
            <a:ext cx="380933" cy="332588"/>
            <a:chOff x="241579" y="2161376"/>
            <a:chExt cx="543803" cy="54380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7DBA5C-26EC-4812-9922-208AE19BE911}"/>
                </a:ext>
              </a:extLst>
            </p:cNvPr>
            <p:cNvSpPr/>
            <p:nvPr/>
          </p:nvSpPr>
          <p:spPr>
            <a:xfrm>
              <a:off x="241579" y="2161376"/>
              <a:ext cx="543803" cy="543802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9837EE-38CB-45C8-A4A8-2DE4D584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69" y="2209700"/>
              <a:ext cx="408673" cy="408673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86659662-B580-40FC-B397-4AC87193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65" y="3954784"/>
            <a:ext cx="320595" cy="32059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51A9C41-0D5C-446B-B64E-927E7542D29D}"/>
              </a:ext>
            </a:extLst>
          </p:cNvPr>
          <p:cNvGrpSpPr/>
          <p:nvPr/>
        </p:nvGrpSpPr>
        <p:grpSpPr>
          <a:xfrm>
            <a:off x="12402730" y="5561025"/>
            <a:ext cx="380933" cy="334769"/>
            <a:chOff x="170982" y="3423199"/>
            <a:chExt cx="725071" cy="72506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68490A4-EC18-463C-9384-F7DD3E5DB128}"/>
                </a:ext>
              </a:extLst>
            </p:cNvPr>
            <p:cNvSpPr/>
            <p:nvPr/>
          </p:nvSpPr>
          <p:spPr>
            <a:xfrm>
              <a:off x="170982" y="3423199"/>
              <a:ext cx="725071" cy="725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132FC0-3FA2-46A6-A6CA-ED8C24925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60" y="3515300"/>
              <a:ext cx="533192" cy="533192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48ADF4C-E1D3-47FC-888C-8B83763C4FA0}"/>
              </a:ext>
            </a:extLst>
          </p:cNvPr>
          <p:cNvSpPr txBox="1"/>
          <p:nvPr/>
        </p:nvSpPr>
        <p:spPr>
          <a:xfrm>
            <a:off x="6729575" y="259821"/>
            <a:ext cx="5173172" cy="7155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สินค้าอุตสาหกรรม</a:t>
            </a:r>
          </a:p>
        </p:txBody>
      </p:sp>
      <p:pic>
        <p:nvPicPr>
          <p:cNvPr id="38" name="Picture 6" descr="รายงานสถานการณ์สิ่งแวดล้อม">
            <a:extLst>
              <a:ext uri="{FF2B5EF4-FFF2-40B4-BE49-F238E27FC236}">
                <a16:creationId xmlns:a16="http://schemas.microsoft.com/office/drawing/2014/main" id="{C821FBCA-4572-48C1-9246-F15232A6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47" y="261814"/>
            <a:ext cx="813997" cy="81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lated image">
            <a:extLst>
              <a:ext uri="{FF2B5EF4-FFF2-40B4-BE49-F238E27FC236}">
                <a16:creationId xmlns:a16="http://schemas.microsoft.com/office/drawing/2014/main" id="{040E294B-4BF1-4CED-AB18-703D4325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8" y="276014"/>
            <a:ext cx="830546" cy="83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รูปภาพ 3">
            <a:extLst>
              <a:ext uri="{FF2B5EF4-FFF2-40B4-BE49-F238E27FC236}">
                <a16:creationId xmlns:a16="http://schemas.microsoft.com/office/drawing/2014/main" id="{8B38C453-F5E2-4408-8841-19C2F821045D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883" y="2484071"/>
            <a:ext cx="307903" cy="307903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35FADB53-8F55-4E4C-B87F-4B78F592E91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6" y="3900391"/>
            <a:ext cx="283282" cy="283282"/>
          </a:xfrm>
          <a:prstGeom prst="rect">
            <a:avLst/>
          </a:prstGeom>
        </p:spPr>
      </p:pic>
      <p:pic>
        <p:nvPicPr>
          <p:cNvPr id="44" name="รูปภาพ 15">
            <a:extLst>
              <a:ext uri="{FF2B5EF4-FFF2-40B4-BE49-F238E27FC236}">
                <a16:creationId xmlns:a16="http://schemas.microsoft.com/office/drawing/2014/main" id="{228F63DE-D656-4D90-9BCB-E625166872B1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31" y="4277195"/>
            <a:ext cx="331106" cy="354195"/>
          </a:xfrm>
          <a:prstGeom prst="rect">
            <a:avLst/>
          </a:prstGeom>
        </p:spPr>
      </p:pic>
      <p:pic>
        <p:nvPicPr>
          <p:cNvPr id="45" name="รูปภาพ 7">
            <a:extLst>
              <a:ext uri="{FF2B5EF4-FFF2-40B4-BE49-F238E27FC236}">
                <a16:creationId xmlns:a16="http://schemas.microsoft.com/office/drawing/2014/main" id="{1B9B41AF-5A64-4D9B-A385-269305F3FEA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68281" y="5822361"/>
            <a:ext cx="287632" cy="2876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2C6E861-9315-4426-A0B1-0EDD9A738075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7" y="6078926"/>
            <a:ext cx="287632" cy="287632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4B0FDEF6-26CB-4710-B11E-E0A93541DAF1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1" y="5212253"/>
            <a:ext cx="306070" cy="306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807C91-560B-4DFD-BBCC-FD95674FFBAC}"/>
              </a:ext>
            </a:extLst>
          </p:cNvPr>
          <p:cNvSpPr txBox="1"/>
          <p:nvPr/>
        </p:nvSpPr>
        <p:spPr>
          <a:xfrm>
            <a:off x="1099129" y="323299"/>
            <a:ext cx="4949246" cy="652098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สินค้าเกษตรและอุตสาหกรรมเกษตร</a:t>
            </a:r>
          </a:p>
        </p:txBody>
      </p:sp>
      <p:pic>
        <p:nvPicPr>
          <p:cNvPr id="50" name="Picture 49" descr="A picture containing clock&#10;&#10;Description automatically generated">
            <a:extLst>
              <a:ext uri="{FF2B5EF4-FFF2-40B4-BE49-F238E27FC236}">
                <a16:creationId xmlns:a16="http://schemas.microsoft.com/office/drawing/2014/main" id="{BD38756F-4802-4809-904F-3436FCE7C3A2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46" y="3456164"/>
            <a:ext cx="320595" cy="3205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7D88593-3E8A-4D23-B265-9F6588D3C6C9}"/>
              </a:ext>
            </a:extLst>
          </p:cNvPr>
          <p:cNvGrpSpPr/>
          <p:nvPr/>
        </p:nvGrpSpPr>
        <p:grpSpPr>
          <a:xfrm>
            <a:off x="6195618" y="5011830"/>
            <a:ext cx="348393" cy="370518"/>
            <a:chOff x="156713" y="2960714"/>
            <a:chExt cx="725069" cy="75219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E56A06E-1F79-44B5-AE9A-CA3080663B99}"/>
                </a:ext>
              </a:extLst>
            </p:cNvPr>
            <p:cNvSpPr/>
            <p:nvPr/>
          </p:nvSpPr>
          <p:spPr>
            <a:xfrm>
              <a:off x="156713" y="2960714"/>
              <a:ext cx="725069" cy="75219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119A521-1DF8-446A-8C77-5F9C5D144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83" y="3102315"/>
              <a:ext cx="470550" cy="47055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5A11491-4E49-4D38-8A0D-51B09398AE2F}"/>
              </a:ext>
            </a:extLst>
          </p:cNvPr>
          <p:cNvGrpSpPr/>
          <p:nvPr/>
        </p:nvGrpSpPr>
        <p:grpSpPr>
          <a:xfrm>
            <a:off x="6196538" y="5583746"/>
            <a:ext cx="339533" cy="334911"/>
            <a:chOff x="175523" y="1930787"/>
            <a:chExt cx="715991" cy="73415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6EF67EA-13C4-486C-BD67-29F43B9F711A}"/>
                </a:ext>
              </a:extLst>
            </p:cNvPr>
            <p:cNvSpPr/>
            <p:nvPr/>
          </p:nvSpPr>
          <p:spPr>
            <a:xfrm>
              <a:off x="175523" y="1930787"/>
              <a:ext cx="715991" cy="734151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C369863-4BB6-471A-8E89-A16D4DB4D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81" y="2054168"/>
              <a:ext cx="472474" cy="47247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ED4935-C6D5-475E-860B-33ECFDCB76BC}"/>
              </a:ext>
            </a:extLst>
          </p:cNvPr>
          <p:cNvGrpSpPr/>
          <p:nvPr/>
        </p:nvGrpSpPr>
        <p:grpSpPr>
          <a:xfrm>
            <a:off x="6195640" y="6082604"/>
            <a:ext cx="330491" cy="315202"/>
            <a:chOff x="553488" y="3012931"/>
            <a:chExt cx="543803" cy="54380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43F6A66-97E1-4393-8255-BD1029EAF05A}"/>
                </a:ext>
              </a:extLst>
            </p:cNvPr>
            <p:cNvSpPr/>
            <p:nvPr/>
          </p:nvSpPr>
          <p:spPr>
            <a:xfrm>
              <a:off x="553488" y="3012931"/>
              <a:ext cx="543803" cy="54380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86A0B02-D260-4188-BB40-80EFAD9C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737" y="3060183"/>
              <a:ext cx="449254" cy="449254"/>
            </a:xfrm>
            <a:prstGeom prst="rect">
              <a:avLst/>
            </a:prstGeom>
          </p:spPr>
        </p:pic>
      </p:grpSp>
      <p:sp>
        <p:nvSpPr>
          <p:cNvPr id="60" name="Slide Number Placeholder 7">
            <a:extLst>
              <a:ext uri="{FF2B5EF4-FFF2-40B4-BE49-F238E27FC236}">
                <a16:creationId xmlns:a16="http://schemas.microsoft.com/office/drawing/2014/main" id="{22B7DFB0-F435-4258-B424-E86480A5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710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40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38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F97DC8-D3A2-4AFF-9791-49B37164A8CF}"/>
              </a:ext>
            </a:extLst>
          </p:cNvPr>
          <p:cNvGraphicFramePr>
            <a:graphicFrameLocks noGrp="1"/>
          </p:cNvGraphicFramePr>
          <p:nvPr/>
        </p:nvGraphicFramePr>
        <p:xfrm>
          <a:off x="380999" y="1076858"/>
          <a:ext cx="11430001" cy="5448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885">
                  <a:extLst>
                    <a:ext uri="{9D8B030D-6E8A-4147-A177-3AD203B41FA5}">
                      <a16:colId xmlns:a16="http://schemas.microsoft.com/office/drawing/2014/main" val="428238798"/>
                    </a:ext>
                  </a:extLst>
                </a:gridCol>
                <a:gridCol w="1343866">
                  <a:extLst>
                    <a:ext uri="{9D8B030D-6E8A-4147-A177-3AD203B41FA5}">
                      <a16:colId xmlns:a16="http://schemas.microsoft.com/office/drawing/2014/main" val="463517652"/>
                    </a:ext>
                  </a:extLst>
                </a:gridCol>
                <a:gridCol w="1402850">
                  <a:extLst>
                    <a:ext uri="{9D8B030D-6E8A-4147-A177-3AD203B41FA5}">
                      <a16:colId xmlns:a16="http://schemas.microsoft.com/office/drawing/2014/main" val="1967345698"/>
                    </a:ext>
                  </a:extLst>
                </a:gridCol>
                <a:gridCol w="1402850">
                  <a:extLst>
                    <a:ext uri="{9D8B030D-6E8A-4147-A177-3AD203B41FA5}">
                      <a16:colId xmlns:a16="http://schemas.microsoft.com/office/drawing/2014/main" val="1877241366"/>
                    </a:ext>
                  </a:extLst>
                </a:gridCol>
                <a:gridCol w="1402850">
                  <a:extLst>
                    <a:ext uri="{9D8B030D-6E8A-4147-A177-3AD203B41FA5}">
                      <a16:colId xmlns:a16="http://schemas.microsoft.com/office/drawing/2014/main" val="3503988379"/>
                    </a:ext>
                  </a:extLst>
                </a:gridCol>
                <a:gridCol w="1402850">
                  <a:extLst>
                    <a:ext uri="{9D8B030D-6E8A-4147-A177-3AD203B41FA5}">
                      <a16:colId xmlns:a16="http://schemas.microsoft.com/office/drawing/2014/main" val="4064243240"/>
                    </a:ext>
                  </a:extLst>
                </a:gridCol>
                <a:gridCol w="1402850">
                  <a:extLst>
                    <a:ext uri="{9D8B030D-6E8A-4147-A177-3AD203B41FA5}">
                      <a16:colId xmlns:a16="http://schemas.microsoft.com/office/drawing/2014/main" val="251595141"/>
                    </a:ext>
                  </a:extLst>
                </a:gridCol>
              </a:tblGrid>
              <a:tr h="261020">
                <a:tc rowSpan="2"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en-GB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การส่งออก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97D7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มูลค่า (ล้านดอลลาร์สหรัฐ)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อัตราขยายตัว (%</a:t>
                      </a:r>
                      <a:r>
                        <a:rPr lang="en-GB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YoY)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สัดส่วน (%</a:t>
                      </a:r>
                      <a:r>
                        <a:rPr lang="en-GB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Share)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 marL="6806" marR="6806" marT="6806" marB="0" anchor="ctr">
                    <a:solidFill>
                      <a:srgbClr val="8AC9DA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206173"/>
                  </a:ext>
                </a:extLst>
              </a:tr>
              <a:tr h="261433">
                <a:tc vMerge="1">
                  <a:txBody>
                    <a:bodyPr/>
                    <a:lstStyle/>
                    <a:p>
                      <a:pPr algn="ctr" rtl="0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074" marR="9074" marT="9074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ก.ย.</a:t>
                      </a:r>
                    </a:p>
                  </a:txBody>
                  <a:tcPr marL="9525" marR="9525" marT="9525" marB="0" anchor="ctr"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ม.ค.-ก.ย.</a:t>
                      </a:r>
                    </a:p>
                  </a:txBody>
                  <a:tcPr marL="9525" marR="9525" marT="9525" marB="0" anchor="ctr"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ก.ย.</a:t>
                      </a:r>
                    </a:p>
                  </a:txBody>
                  <a:tcPr marL="9525" marR="9525" marT="9525" marB="0" anchor="ctr"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ม.ค.-ก.ย.</a:t>
                      </a:r>
                    </a:p>
                  </a:txBody>
                  <a:tcPr marL="9525" marR="9525" marT="9525" marB="0" anchor="ctr"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ก.ย.</a:t>
                      </a:r>
                    </a:p>
                  </a:txBody>
                  <a:tcPr marL="9525" marR="9525" marT="9525" marB="0" anchor="ctr"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ม.ค.-ก.ย.</a:t>
                      </a:r>
                    </a:p>
                  </a:txBody>
                  <a:tcPr marL="9525" marR="9525" marT="9525" marB="0" anchor="ctr">
                    <a:solidFill>
                      <a:srgbClr val="97D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42803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มูลค่าส่งออกรวม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23,036.0 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199,997.7 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17.1 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15.5 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100.0 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100.0 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75774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1 ตลาดหลัก</a:t>
                      </a:r>
                      <a:r>
                        <a:rPr lang="en-US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en-GB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(Primary Market)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16,083.0 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140,947.8 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18.1 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18.6 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69.8 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70.5 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288572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สหรัฐอเมริกา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3,724.4 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30,608.3 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20.2 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20.5 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16.2 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15.3 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67865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จีน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3,104.4 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28,273.8 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23.3 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27.4 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14.1 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245407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ญี่ปุ่น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2,196.2 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18,756.5 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81822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อาเซียน</a:t>
                      </a:r>
                      <a:r>
                        <a:rPr lang="en-US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(9)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5,279.3 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47,304.1 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17.8 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22.9 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23.7 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98895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  อาเซียนเดิม</a:t>
                      </a:r>
                      <a:r>
                        <a:rPr lang="en-US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(5)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3,085.5 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26,583.2 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25.7 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13.3 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06523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en-GB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  CLMV (4)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2,193.8 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20,720.9 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8.2 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14.9 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10.4 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435765"/>
                  </a:ext>
                </a:extLst>
              </a:tr>
              <a:tr h="23320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spc="-5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</a:t>
                      </a:r>
                      <a:r>
                        <a:rPr lang="th-TH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สหภาพยุโรป</a:t>
                      </a:r>
                      <a:r>
                        <a:rPr lang="en-US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th-TH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</a:t>
                      </a:r>
                      <a:r>
                        <a:rPr lang="en-US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27</a:t>
                      </a:r>
                      <a:r>
                        <a:rPr lang="th-TH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)</a:t>
                      </a:r>
                      <a:r>
                        <a:rPr lang="en-US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th-TH" sz="1400" u="none" strike="noStrike" spc="-60" baseline="0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(ไม่รวมสหราชอาณาจักร)</a:t>
                      </a:r>
                      <a:endParaRPr lang="th-TH" sz="1400" b="0" i="0" u="none" strike="noStrike" spc="-60" baseline="0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1,778.7 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16,005.1 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23.1 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7.7 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8.0 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35951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2 ตลาดรอง</a:t>
                      </a:r>
                      <a:r>
                        <a:rPr lang="en-US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en-GB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(Secondary Market)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6,784.9 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57,420.5 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21.8 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23.4 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29.5 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28.7 </a:t>
                      </a:r>
                    </a:p>
                  </a:txBody>
                  <a:tcPr marL="9525" marR="9525" marT="9525" marB="0" anchor="ctr">
                    <a:solidFill>
                      <a:srgbClr val="97D7F1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850977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เอเชียใต้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1,229.5 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8,542.0 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69.0 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56.2 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5.3 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8578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  อินเดีย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928.8 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6,096.8 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76.1 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58.4 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95793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ทวีปออสเตรเลีย (25)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1,045.9 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9,683.7 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15.1 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782303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ตะวันออกกลาง (1</a:t>
                      </a:r>
                      <a:r>
                        <a:rPr lang="en-US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5</a:t>
                      </a: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684.4 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6,397.7 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17.4 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17.6 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54199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ทวีปแอฟริกา (57)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653.5 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4,979.0 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30.2 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24.1 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718545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ลาตินอเมริกา (47)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712.8 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6,405.4 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10.1 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41.7 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3.2 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6462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กลุ่ม </a:t>
                      </a:r>
                      <a:r>
                        <a:rPr lang="en-GB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CIS</a:t>
                      </a: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en-GB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(12)</a:t>
                      </a: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 </a:t>
                      </a:r>
                      <a:r>
                        <a:rPr lang="en-GB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(</a:t>
                      </a: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รวมรัสเซียเดิม)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b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102.9 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911.4 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42.5 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24.5 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30050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th-TH" sz="1400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  สหราชอาณาจักร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b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253.5 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2,592.0 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-10.8 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12.4 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1.1 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1.3 </a:t>
                      </a:r>
                    </a:p>
                  </a:txBody>
                  <a:tcPr marL="9525" marR="9525" marT="9525" marB="0" anchor="ctr">
                    <a:solidFill>
                      <a:srgbClr val="F2F2F2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376051"/>
                  </a:ext>
                </a:extLst>
              </a:tr>
              <a:tr h="261433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 3 ตลาดอื่นๆ (</a:t>
                      </a:r>
                      <a:r>
                        <a:rPr lang="en-US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Others</a:t>
                      </a:r>
                      <a:r>
                        <a:rPr lang="th-TH" sz="1400" b="1" u="none" strike="noStrike" dirty="0">
                          <a:effectLst/>
                          <a:latin typeface="Kanit Light" pitchFamily="2" charset="-34"/>
                          <a:cs typeface="Kanit Light" pitchFamily="2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Kanit Light" pitchFamily="2" charset="-34"/>
                        <a:cs typeface="Kanit Light" pitchFamily="2" charset="-34"/>
                      </a:endParaRPr>
                    </a:p>
                  </a:txBody>
                  <a:tcPr marL="9075" marR="9075" marT="907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168.1 </a:t>
                      </a:r>
                    </a:p>
                  </a:txBody>
                  <a:tcPr marL="9525" marR="9525" marT="952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1,629.4 </a:t>
                      </a:r>
                    </a:p>
                  </a:txBody>
                  <a:tcPr marL="9525" marR="9525" marT="952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-65.5 </a:t>
                      </a:r>
                    </a:p>
                  </a:txBody>
                  <a:tcPr marL="9525" marR="9525" marT="952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-79.3 </a:t>
                      </a:r>
                    </a:p>
                  </a:txBody>
                  <a:tcPr marL="9525" marR="9525" marT="952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0.7 </a:t>
                      </a:r>
                    </a:p>
                  </a:txBody>
                  <a:tcPr marL="9525" marR="9525" marT="952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0.8 </a:t>
                      </a:r>
                    </a:p>
                  </a:txBody>
                  <a:tcPr marL="9525" marR="9525" marT="9525" marB="0" anchor="ctr">
                    <a:solidFill>
                      <a:srgbClr val="89D2EF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001769"/>
                  </a:ext>
                </a:extLst>
              </a:tr>
            </a:tbl>
          </a:graphicData>
        </a:graphic>
      </p:graphicFrame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3180815-9397-4048-B3F2-A5B7AE9C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034EC-A1F6-44C6-9148-657772150B36}"/>
              </a:ext>
            </a:extLst>
          </p:cNvPr>
          <p:cNvSpPr txBox="1"/>
          <p:nvPr/>
        </p:nvSpPr>
        <p:spPr>
          <a:xfrm>
            <a:off x="962026" y="342916"/>
            <a:ext cx="8644870" cy="615553"/>
          </a:xfrm>
          <a:prstGeom prst="rect">
            <a:avLst/>
          </a:prstGeom>
          <a:solidFill>
            <a:srgbClr val="009DC8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  การส่งออกรายตลาด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8F91429-90DB-4A36-919E-1CDD71AEB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3" y="130978"/>
            <a:ext cx="1039428" cy="1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73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AF434B-D0DB-4E6E-AB68-3A1779B51FD0}"/>
              </a:ext>
            </a:extLst>
          </p:cNvPr>
          <p:cNvSpPr/>
          <p:nvPr/>
        </p:nvSpPr>
        <p:spPr>
          <a:xfrm>
            <a:off x="5147354" y="5797419"/>
            <a:ext cx="1994851" cy="571615"/>
          </a:xfrm>
          <a:prstGeom prst="wedgeRoundRectCallout">
            <a:avLst>
              <a:gd name="adj1" fmla="val 81401"/>
              <a:gd name="adj2" fmla="val -40267"/>
              <a:gd name="adj3" fmla="val 16667"/>
            </a:avLst>
          </a:prstGeom>
          <a:solidFill>
            <a:srgbClr val="F2DCDB">
              <a:alpha val="69804"/>
            </a:srgbClr>
          </a:solidFill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8BA6DEB-5AD7-4F1E-B1DE-F78868D3D754}"/>
              </a:ext>
            </a:extLst>
          </p:cNvPr>
          <p:cNvSpPr/>
          <p:nvPr/>
        </p:nvSpPr>
        <p:spPr>
          <a:xfrm>
            <a:off x="5137082" y="2563208"/>
            <a:ext cx="1994850" cy="3234212"/>
          </a:xfrm>
          <a:prstGeom prst="wedgeRoundRectCallout">
            <a:avLst>
              <a:gd name="adj1" fmla="val -81863"/>
              <a:gd name="adj2" fmla="val -35147"/>
              <a:gd name="adj3" fmla="val 16667"/>
            </a:avLst>
          </a:prstGeom>
          <a:solidFill>
            <a:srgbClr val="BEEBBB">
              <a:alpha val="40000"/>
            </a:srgbClr>
          </a:solidFill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C2DE7296-3AB9-4BFD-B934-715A79814D0A}"/>
              </a:ext>
            </a:extLst>
          </p:cNvPr>
          <p:cNvGraphicFramePr>
            <a:graphicFrameLocks/>
          </p:cNvGraphicFramePr>
          <p:nvPr/>
        </p:nvGraphicFramePr>
        <p:xfrm>
          <a:off x="4499180" y="2373871"/>
          <a:ext cx="2622477" cy="414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4514324-2DFC-4F14-9D2F-CA11811B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04BDE79-34C9-410C-AE20-105BEF13883D}"/>
              </a:ext>
            </a:extLst>
          </p:cNvPr>
          <p:cNvSpPr/>
          <p:nvPr/>
        </p:nvSpPr>
        <p:spPr>
          <a:xfrm>
            <a:off x="5207075" y="2469559"/>
            <a:ext cx="1830727" cy="3968285"/>
          </a:xfrm>
          <a:prstGeom prst="roundRect">
            <a:avLst>
              <a:gd name="adj" fmla="val 6875"/>
            </a:avLst>
          </a:prstGeom>
          <a:noFill/>
          <a:ln w="25400" cap="flat" cmpd="sng" algn="ctr">
            <a:solidFill>
              <a:srgbClr val="C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C0332D-1362-4CCB-A892-A94488936A78}"/>
              </a:ext>
            </a:extLst>
          </p:cNvPr>
          <p:cNvSpPr/>
          <p:nvPr/>
        </p:nvSpPr>
        <p:spPr>
          <a:xfrm>
            <a:off x="7850100" y="2759807"/>
            <a:ext cx="3790520" cy="3609226"/>
          </a:xfrm>
          <a:prstGeom prst="roundRect">
            <a:avLst>
              <a:gd name="adj" fmla="val 6281"/>
            </a:avLst>
          </a:prstGeom>
          <a:solidFill>
            <a:srgbClr val="F2DCDB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179063-8490-4C24-8861-61D3CFD935D7}"/>
              </a:ext>
            </a:extLst>
          </p:cNvPr>
          <p:cNvSpPr/>
          <p:nvPr/>
        </p:nvSpPr>
        <p:spPr>
          <a:xfrm>
            <a:off x="0" y="1141057"/>
            <a:ext cx="120457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750" b="1" i="0" u="non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การส่งออกเดือนกันยายน 2564 ขยายตัวร้อยละ </a:t>
            </a:r>
            <a:r>
              <a:rPr lang="en-US" sz="1750" b="1" dirty="0">
                <a:solidFill>
                  <a:srgbClr val="5B9BD5">
                    <a:lumMod val="50000"/>
                  </a:srgbClr>
                </a:solidFill>
                <a:latin typeface="Kanit Light" pitchFamily="2" charset="-34"/>
                <a:cs typeface="Kanit Light" pitchFamily="2" charset="-34"/>
              </a:rPr>
              <a:t>17.1</a:t>
            </a:r>
            <a:r>
              <a:rPr kumimoji="0" lang="en-US" sz="1750" b="1" i="0" u="non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</a:t>
            </a:r>
            <a:r>
              <a:rPr kumimoji="0" lang="th-TH" sz="1750" b="1" i="0" u="non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โดยเฉพาะการส่งออกไปสหรัฐฯ จีน อินเดีย อินโดนีเซีย และญี่ปุ่น</a:t>
            </a:r>
            <a:br>
              <a:rPr kumimoji="0" lang="th-TH" sz="1750" b="1" i="0" u="non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</a:br>
            <a:r>
              <a:rPr kumimoji="0" lang="th-TH" sz="1750" b="1" i="0" u="non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ช่วยผลักดันการส่งออกให้ขยายตัวสูง</a:t>
            </a:r>
            <a:r>
              <a:rPr kumimoji="0" lang="th-TH" sz="1750" b="1" i="0" u="none" kern="1200" cap="none" spc="-10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</a:t>
            </a:r>
            <a:r>
              <a:rPr kumimoji="0" lang="th-TH" sz="1750" b="1" i="0" u="non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ตลาดที่กดดันการส่งออก ได้แก่ สวิตเซอร์แลนด์ เวียดนาม ฮังการี ซาอุดีอาระ</a:t>
            </a:r>
            <a:r>
              <a:rPr kumimoji="0" lang="th-TH" sz="1750" b="1" i="0" u="non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เบีย</a:t>
            </a:r>
            <a:r>
              <a:rPr kumimoji="0" lang="th-TH" sz="1750" b="1" i="0" u="non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และสหราชอาณาจักร</a:t>
            </a:r>
            <a:endParaRPr kumimoji="0" lang="th-TH" sz="1750" b="1" i="0" u="non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B2D347-8B4D-4518-810B-641194A4A6F1}"/>
              </a:ext>
            </a:extLst>
          </p:cNvPr>
          <p:cNvSpPr/>
          <p:nvPr/>
        </p:nvSpPr>
        <p:spPr>
          <a:xfrm>
            <a:off x="527382" y="2759806"/>
            <a:ext cx="3657600" cy="3609227"/>
          </a:xfrm>
          <a:prstGeom prst="roundRect">
            <a:avLst>
              <a:gd name="adj" fmla="val 6281"/>
            </a:avLst>
          </a:prstGeom>
          <a:solidFill>
            <a:srgbClr val="BEEBBB">
              <a:alpha val="3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8889B69B-4FA0-4E9B-80AB-0E6AD02F534A}"/>
              </a:ext>
            </a:extLst>
          </p:cNvPr>
          <p:cNvSpPr txBox="1"/>
          <p:nvPr/>
        </p:nvSpPr>
        <p:spPr>
          <a:xfrm>
            <a:off x="5319250" y="1955313"/>
            <a:ext cx="1443529" cy="418558"/>
          </a:xfrm>
          <a:prstGeom prst="roundRect">
            <a:avLst>
              <a:gd name="adj" fmla="val 50000"/>
            </a:avLst>
          </a:prstGeom>
          <a:solidFill>
            <a:srgbClr val="FFCC66">
              <a:alpha val="60000"/>
            </a:srgbClr>
          </a:solidFill>
        </p:spPr>
        <p:txBody>
          <a:bodyPr wrap="non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+</a:t>
            </a:r>
            <a:r>
              <a:rPr lang="en-US" sz="2000" b="1" dirty="0">
                <a:solidFill>
                  <a:prstClr val="black"/>
                </a:solidFill>
                <a:latin typeface="Kanit Medium" pitchFamily="2" charset="-34"/>
                <a:cs typeface="Kanit Medium" pitchFamily="2" charset="-34"/>
              </a:rPr>
              <a:t>17.1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%</a:t>
            </a:r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578A9EB5-A870-479D-9F42-64948E0E71CD}"/>
              </a:ext>
            </a:extLst>
          </p:cNvPr>
          <p:cNvSpPr txBox="1"/>
          <p:nvPr/>
        </p:nvSpPr>
        <p:spPr>
          <a:xfrm>
            <a:off x="527382" y="2201961"/>
            <a:ext cx="3566160" cy="513615"/>
          </a:xfrm>
          <a:prstGeom prst="roundRect">
            <a:avLst>
              <a:gd name="adj" fmla="val 50000"/>
            </a:avLst>
          </a:prstGeom>
          <a:solidFill>
            <a:srgbClr val="BEEBBB"/>
          </a:solidFill>
        </p:spPr>
        <p:txBody>
          <a:bodyPr wrap="non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ตลาดที่ผลักดันการส่งออก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D6387BDA-92B5-45E0-BC91-7D22F9AE923C}"/>
              </a:ext>
            </a:extLst>
          </p:cNvPr>
          <p:cNvSpPr txBox="1"/>
          <p:nvPr/>
        </p:nvSpPr>
        <p:spPr>
          <a:xfrm>
            <a:off x="7857872" y="2197989"/>
            <a:ext cx="3782749" cy="513615"/>
          </a:xfrm>
          <a:prstGeom prst="roundRect">
            <a:avLst>
              <a:gd name="adj" fmla="val 50000"/>
            </a:avLst>
          </a:prstGeom>
          <a:solidFill>
            <a:srgbClr val="EEB8B8"/>
          </a:solidFill>
        </p:spPr>
        <p:txBody>
          <a:bodyPr wrap="non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kern="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ตลาดที่กดดันการส่งออก</a:t>
            </a:r>
            <a:endParaRPr lang="en-US" sz="2000" b="1" kern="0" dirty="0">
              <a:solidFill>
                <a:prstClr val="black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FB22A6C-E308-4779-BFAF-F8FF88606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0" y="3340947"/>
            <a:ext cx="365760" cy="3657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1338FA7-CE43-432E-AFD3-9AA7C8D09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4" y="3827275"/>
            <a:ext cx="365760" cy="3657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6D051A-EBAC-496A-93D8-94E912484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58" y="6975261"/>
            <a:ext cx="365760" cy="3657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7B68CC3-DB8F-44B6-A2B0-B570FD5EBD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95" y="3984344"/>
            <a:ext cx="365760" cy="3657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E65C5C-18BE-4404-AB88-B3AFB4A5E9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850" y="6975261"/>
            <a:ext cx="365760" cy="365760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45EFF15D-FEF4-45F2-A42D-E242EDF88D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04" y="6975261"/>
            <a:ext cx="365760" cy="3657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2D27730-BA00-4E41-B118-978E41E687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95" y="3493770"/>
            <a:ext cx="365760" cy="365760"/>
          </a:xfrm>
          <a:prstGeom prst="rect">
            <a:avLst/>
          </a:prstGeom>
        </p:spPr>
      </p:pic>
      <p:pic>
        <p:nvPicPr>
          <p:cNvPr id="47" name="Picture 46" descr="Chart, pie chart&#10;&#10;Description automatically generated">
            <a:extLst>
              <a:ext uri="{FF2B5EF4-FFF2-40B4-BE49-F238E27FC236}">
                <a16:creationId xmlns:a16="http://schemas.microsoft.com/office/drawing/2014/main" id="{61B2E0B7-D4C7-4524-A5E3-8AA726A28E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08" y="6965156"/>
            <a:ext cx="365760" cy="365760"/>
          </a:xfrm>
          <a:prstGeom prst="rect">
            <a:avLst/>
          </a:prstGeom>
        </p:spPr>
      </p:pic>
      <p:pic>
        <p:nvPicPr>
          <p:cNvPr id="48" name="Picture 47" descr="A picture containing icon&#10;&#10;Description automatically generated">
            <a:extLst>
              <a:ext uri="{FF2B5EF4-FFF2-40B4-BE49-F238E27FC236}">
                <a16:creationId xmlns:a16="http://schemas.microsoft.com/office/drawing/2014/main" id="{14C3156A-00D5-4C1B-9061-38E98EABDD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4" y="4799931"/>
            <a:ext cx="365760" cy="3657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7A4396-BD2D-455E-9C67-2714A8A65F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0717" t="12337" r="25320" b="80962"/>
          <a:stretch/>
        </p:blipFill>
        <p:spPr>
          <a:xfrm>
            <a:off x="3727517" y="5663136"/>
            <a:ext cx="340105" cy="582659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1879BA23-CE36-4B5A-8D15-981722CA05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66" y="6960908"/>
            <a:ext cx="374257" cy="37425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365FEE8-383A-4D22-889A-FDBBADF16FE6}"/>
              </a:ext>
            </a:extLst>
          </p:cNvPr>
          <p:cNvSpPr txBox="1"/>
          <p:nvPr/>
        </p:nvSpPr>
        <p:spPr>
          <a:xfrm>
            <a:off x="527382" y="342916"/>
            <a:ext cx="9079514" cy="615553"/>
          </a:xfrm>
          <a:prstGeom prst="rect">
            <a:avLst/>
          </a:prstGeom>
          <a:solidFill>
            <a:srgbClr val="009DC8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  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ea typeface="+mn-ea"/>
                <a:cs typeface="Kanit" panose="00000500000000000000" pitchFamily="2" charset="-34"/>
              </a:rPr>
              <a:t>Contribution to growth by Country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C270451-9617-4EE3-9FF8-8E166B106315}"/>
              </a:ext>
            </a:extLst>
          </p:cNvPr>
          <p:cNvSpPr/>
          <p:nvPr/>
        </p:nvSpPr>
        <p:spPr>
          <a:xfrm>
            <a:off x="1174788" y="3132290"/>
            <a:ext cx="1770522" cy="3111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สหรัฐ</a:t>
            </a:r>
            <a:r>
              <a:rPr lang="th-TH" sz="1600" dirty="0">
                <a:solidFill>
                  <a:prstClr val="black"/>
                </a:solidFill>
                <a:latin typeface="Kanit Medium" pitchFamily="2" charset="-34"/>
                <a:cs typeface="Kanit Medium" pitchFamily="2" charset="-34"/>
              </a:rPr>
              <a:t>ฯ</a:t>
            </a:r>
            <a:endParaRPr kumimoji="0" lang="th-TH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จีน</a:t>
            </a: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อินเดีย</a:t>
            </a: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อินโดนีเซีย</a:t>
            </a: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ญี่ปุ่น</a:t>
            </a: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อื่นๆ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BD0F57-50DC-4B66-B6F3-D07EFA19FB33}"/>
              </a:ext>
            </a:extLst>
          </p:cNvPr>
          <p:cNvSpPr/>
          <p:nvPr/>
        </p:nvSpPr>
        <p:spPr>
          <a:xfrm>
            <a:off x="8321737" y="3282298"/>
            <a:ext cx="1770522" cy="265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สวิตเซอร์แลนด์</a:t>
            </a:r>
          </a:p>
          <a:p>
            <a:pPr marL="0" marR="0" lvl="0" indent="0" algn="l" defTabSz="121917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เวียดนาม</a:t>
            </a:r>
          </a:p>
          <a:p>
            <a:pPr marL="0" marR="0" lvl="0" indent="0" algn="l" defTabSz="121917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ฮังการี</a:t>
            </a:r>
          </a:p>
          <a:p>
            <a:pPr marL="0" marR="0" lvl="0" indent="0" algn="l" defTabSz="121917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ซาอุดีอาระ</a:t>
            </a:r>
            <a:r>
              <a:rPr kumimoji="0" lang="th-TH" sz="16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เบีย</a:t>
            </a:r>
            <a:endParaRPr kumimoji="0" lang="th-TH" sz="1600" i="0" u="none" strike="noStrike" kern="1200" cap="none" spc="-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  <a:p>
            <a:pPr marL="0" marR="0" lvl="0" indent="0" algn="l" defTabSz="121917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spc="-60" dirty="0">
                <a:solidFill>
                  <a:prstClr val="black"/>
                </a:solidFill>
                <a:latin typeface="Kanit Medium" pitchFamily="2" charset="-34"/>
                <a:cs typeface="Kanit Medium" pitchFamily="2" charset="-34"/>
              </a:rPr>
              <a:t>สหราชอาณาจักร</a:t>
            </a:r>
            <a:endParaRPr kumimoji="0" lang="th-TH" sz="1600" i="0" u="none" strike="noStrike" kern="1200" cap="none" spc="-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  <p:pic>
        <p:nvPicPr>
          <p:cNvPr id="44" name="Picture 43" descr="Logo, icon&#10;&#10;Description automatically generated">
            <a:extLst>
              <a:ext uri="{FF2B5EF4-FFF2-40B4-BE49-F238E27FC236}">
                <a16:creationId xmlns:a16="http://schemas.microsoft.com/office/drawing/2014/main" id="{F9286A5D-3470-4CA5-9BA7-0F117CDF79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" y="5286259"/>
            <a:ext cx="399756" cy="39975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5212B272-2236-40BE-A114-240B03F039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88" y="4313603"/>
            <a:ext cx="365760" cy="36576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9EF1BA8-D5C3-4776-B2E2-CD9A540A97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95" y="4965493"/>
            <a:ext cx="365760" cy="36576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DD96BE7-73C3-4E8B-876F-A0EDA863D51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94" y="4474918"/>
            <a:ext cx="365761" cy="36576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4E5C07A-8474-4166-AC59-7274524CA16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93" y="5456069"/>
            <a:ext cx="365067" cy="365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4090B3-5B5A-429A-801E-92462BDE190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7921" t="56413" r="27351" b="9040"/>
          <a:stretch/>
        </p:blipFill>
        <p:spPr>
          <a:xfrm>
            <a:off x="3679969" y="3188869"/>
            <a:ext cx="405766" cy="257679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F5D264-C5FD-4DC4-B580-CFA0BFC2854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7921" t="24111" r="27415" b="44844"/>
          <a:stretch/>
        </p:blipFill>
        <p:spPr>
          <a:xfrm>
            <a:off x="7930200" y="3477430"/>
            <a:ext cx="400395" cy="2343705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603161C-C908-490F-82C0-9B0BE4811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70806"/>
              </p:ext>
            </p:extLst>
          </p:nvPr>
        </p:nvGraphicFramePr>
        <p:xfrm>
          <a:off x="2227386" y="2824147"/>
          <a:ext cx="1488830" cy="324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130">
                  <a:extLst>
                    <a:ext uri="{9D8B030D-6E8A-4147-A177-3AD203B41FA5}">
                      <a16:colId xmlns:a16="http://schemas.microsoft.com/office/drawing/2014/main" val="2372349131"/>
                    </a:ext>
                  </a:extLst>
                </a:gridCol>
                <a:gridCol w="825700">
                  <a:extLst>
                    <a:ext uri="{9D8B030D-6E8A-4147-A177-3AD203B41FA5}">
                      <a16:colId xmlns:a16="http://schemas.microsoft.com/office/drawing/2014/main" val="3510971820"/>
                    </a:ext>
                  </a:extLst>
                </a:gridCol>
              </a:tblGrid>
              <a:tr h="587268">
                <a:tc>
                  <a:txBody>
                    <a:bodyPr/>
                    <a:lstStyle/>
                    <a:p>
                      <a:pPr algn="ctr"/>
                      <a:r>
                        <a:rPr lang="en-US" sz="15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%Share </a:t>
                      </a:r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2563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%Growth</a:t>
                      </a:r>
                    </a:p>
                    <a:p>
                      <a:pPr algn="ctr"/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2564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52524"/>
                  </a:ext>
                </a:extLst>
              </a:tr>
              <a:tr h="468923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15.8%</a:t>
                      </a:r>
                    </a:p>
                    <a:p>
                      <a:pPr algn="ctr"/>
                      <a:endParaRPr lang="en-US" sz="1500" kern="1200" dirty="0">
                        <a:solidFill>
                          <a:schemeClr val="dk1"/>
                        </a:solidFill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+20.2%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688922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12.8%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+23.3%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200735"/>
                  </a:ext>
                </a:extLst>
              </a:tr>
              <a:tr h="520014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2.7%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+76.1%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310057"/>
                  </a:ext>
                </a:extLst>
              </a:tr>
              <a:tr h="529641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2.3%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+67.8%</a:t>
                      </a:r>
                    </a:p>
                    <a:p>
                      <a:pPr algn="ctr"/>
                      <a:endParaRPr lang="en-US" sz="1500" kern="1200" dirty="0">
                        <a:solidFill>
                          <a:schemeClr val="dk1"/>
                        </a:solidFill>
                        <a:latin typeface="Kanit Light" pitchFamily="2" charset="-34"/>
                        <a:ea typeface="+mn-ea"/>
                        <a:cs typeface="Kanit Light" pitchFamily="2" charset="-34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261548"/>
                  </a:ext>
                </a:extLst>
              </a:tr>
              <a:tr h="602827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9.9%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+13.2%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539462"/>
                  </a:ext>
                </a:extLst>
              </a:tr>
            </a:tbl>
          </a:graphicData>
        </a:graphic>
      </p:graphicFrame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6FE5EA06-3B05-4FF6-9B06-B6529E4D0D43}"/>
              </a:ext>
            </a:extLst>
          </p:cNvPr>
          <p:cNvGraphicFramePr>
            <a:graphicFrameLocks noGrp="1"/>
          </p:cNvGraphicFramePr>
          <p:nvPr/>
        </p:nvGraphicFramePr>
        <p:xfrm>
          <a:off x="9677399" y="2873656"/>
          <a:ext cx="1418493" cy="3368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802">
                  <a:extLst>
                    <a:ext uri="{9D8B030D-6E8A-4147-A177-3AD203B41FA5}">
                      <a16:colId xmlns:a16="http://schemas.microsoft.com/office/drawing/2014/main" val="2372349131"/>
                    </a:ext>
                  </a:extLst>
                </a:gridCol>
                <a:gridCol w="786691">
                  <a:extLst>
                    <a:ext uri="{9D8B030D-6E8A-4147-A177-3AD203B41FA5}">
                      <a16:colId xmlns:a16="http://schemas.microsoft.com/office/drawing/2014/main" val="3510971820"/>
                    </a:ext>
                  </a:extLst>
                </a:gridCol>
              </a:tblGrid>
              <a:tr h="650594">
                <a:tc>
                  <a:txBody>
                    <a:bodyPr/>
                    <a:lstStyle/>
                    <a:p>
                      <a:pPr algn="ctr"/>
                      <a:r>
                        <a:rPr lang="en-US" sz="15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%Share </a:t>
                      </a:r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2563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%Growth</a:t>
                      </a:r>
                    </a:p>
                    <a:p>
                      <a:pPr algn="ctr"/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Kanit Light" pitchFamily="2" charset="-34"/>
                          <a:cs typeface="Kanit Light" pitchFamily="2" charset="-34"/>
                        </a:rPr>
                        <a:t>2564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5252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2.2%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-82.8%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68892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5.2%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-23.3%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20073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0.4%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-48.2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31005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0.8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-21.8%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261548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1.4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>
                          <a:solidFill>
                            <a:schemeClr val="dk1"/>
                          </a:solidFill>
                          <a:latin typeface="Kanit Light" pitchFamily="2" charset="-34"/>
                          <a:ea typeface="+mn-ea"/>
                          <a:cs typeface="Kanit Light" pitchFamily="2" charset="-34"/>
                        </a:rPr>
                        <a:t>-10.8%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539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38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2E4B90-E6E4-4364-BF8D-1DFC7034E408}"/>
              </a:ext>
            </a:extLst>
          </p:cNvPr>
          <p:cNvSpPr/>
          <p:nvPr/>
        </p:nvSpPr>
        <p:spPr>
          <a:xfrm>
            <a:off x="5538838" y="3885040"/>
            <a:ext cx="6366346" cy="263692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9AAAB-9259-4D43-B890-7AFBE10F9F76}"/>
              </a:ext>
            </a:extLst>
          </p:cNvPr>
          <p:cNvSpPr/>
          <p:nvPr/>
        </p:nvSpPr>
        <p:spPr>
          <a:xfrm>
            <a:off x="5543549" y="1172275"/>
            <a:ext cx="6342584" cy="2657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5BAAE-EA43-48DF-A2D4-EB5875DA3F9A}"/>
              </a:ext>
            </a:extLst>
          </p:cNvPr>
          <p:cNvSpPr txBox="1"/>
          <p:nvPr/>
        </p:nvSpPr>
        <p:spPr>
          <a:xfrm>
            <a:off x="-48613" y="204870"/>
            <a:ext cx="4077479" cy="954107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การนำเข้า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    </a:t>
            </a:r>
            <a:r>
              <a:rPr lang="th-TH" sz="2400" b="1" dirty="0">
                <a:solidFill>
                  <a:prstClr val="black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เดือนกันยายน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 2564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E8E8A6-E384-41A3-BB85-505FB6318CC1}"/>
              </a:ext>
            </a:extLst>
          </p:cNvPr>
          <p:cNvSpPr/>
          <p:nvPr/>
        </p:nvSpPr>
        <p:spPr>
          <a:xfrm>
            <a:off x="287228" y="1172275"/>
            <a:ext cx="5169152" cy="259784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B6AF3BB-5958-4CF5-AA1A-EE6D884AF5C6}"/>
              </a:ext>
            </a:extLst>
          </p:cNvPr>
          <p:cNvGraphicFramePr/>
          <p:nvPr/>
        </p:nvGraphicFramePr>
        <p:xfrm>
          <a:off x="324259" y="1133197"/>
          <a:ext cx="5152570" cy="276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B45649-0DF2-4269-8FFF-1402A694ADA8}"/>
              </a:ext>
            </a:extLst>
          </p:cNvPr>
          <p:cNvSpPr/>
          <p:nvPr/>
        </p:nvSpPr>
        <p:spPr>
          <a:xfrm>
            <a:off x="276962" y="3885039"/>
            <a:ext cx="5169153" cy="263692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3FBEAE5-0A77-41E2-A9F8-B419272B9607}"/>
              </a:ext>
            </a:extLst>
          </p:cNvPr>
          <p:cNvGraphicFramePr>
            <a:graphicFrameLocks noGrp="1"/>
          </p:cNvGraphicFramePr>
          <p:nvPr/>
        </p:nvGraphicFramePr>
        <p:xfrm>
          <a:off x="5676990" y="1227589"/>
          <a:ext cx="6066281" cy="2512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924">
                  <a:extLst>
                    <a:ext uri="{9D8B030D-6E8A-4147-A177-3AD203B41FA5}">
                      <a16:colId xmlns:a16="http://schemas.microsoft.com/office/drawing/2014/main" val="1613407743"/>
                    </a:ext>
                  </a:extLst>
                </a:gridCol>
                <a:gridCol w="1853211">
                  <a:extLst>
                    <a:ext uri="{9D8B030D-6E8A-4147-A177-3AD203B41FA5}">
                      <a16:colId xmlns:a16="http://schemas.microsoft.com/office/drawing/2014/main" val="2591902433"/>
                    </a:ext>
                  </a:extLst>
                </a:gridCol>
                <a:gridCol w="1684146">
                  <a:extLst>
                    <a:ext uri="{9D8B030D-6E8A-4147-A177-3AD203B41FA5}">
                      <a16:colId xmlns:a16="http://schemas.microsoft.com/office/drawing/2014/main" val="2362497269"/>
                    </a:ext>
                  </a:extLst>
                </a:gridCol>
              </a:tblGrid>
              <a:tr h="302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หมวดสินค้า</a:t>
                      </a:r>
                      <a:endParaRPr lang="en-US" sz="1200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ก.ย. 64</a:t>
                      </a:r>
                      <a:endParaRPr lang="en-US" sz="1200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ม.ค. – ก.ย. 64</a:t>
                      </a:r>
                      <a:endParaRPr lang="en-US" sz="1200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218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การนำเข้ารวม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426.2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(+</a:t>
                      </a:r>
                      <a:r>
                        <a:rPr lang="th-TH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30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1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97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980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9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(+30.9%)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596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สินค้าเชื้อเพลิง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42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2.2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(+</a:t>
                      </a:r>
                      <a:r>
                        <a:rPr lang="th-TH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43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9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614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(+3</a:t>
                      </a:r>
                      <a:r>
                        <a:rPr lang="th-TH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7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37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สินค้าทุน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5,5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51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16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322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(+19.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3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060691"/>
                  </a:ext>
                </a:extLst>
              </a:tr>
              <a:tr h="1917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สินค้าวัตถุดิบและกึ่งสำเร็จรูป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9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755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3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44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6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86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,95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1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0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(+43.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4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45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สินค้าอุปโภคบริโภค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512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22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763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(+19.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8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64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สินค้ายานพาหนะและอุปกรณ์การขนส่ง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1,137.6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(+16.2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11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,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030.2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(+3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3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9</a:t>
                      </a:r>
                      <a:r>
                        <a:rPr lang="en-US" sz="1200" b="1" kern="1200" dirty="0">
                          <a:solidFill>
                            <a:srgbClr val="00B05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37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สินค้าอื่นๆ</a:t>
                      </a:r>
                      <a:endParaRPr lang="en-US" sz="1200" b="1" dirty="0">
                        <a:latin typeface="Kanit Light" panose="00000400000000000000" pitchFamily="2" charset="-34"/>
                        <a:cs typeface="Kanit Light" panose="00000400000000000000" pitchFamily="2" charset="-34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47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6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(-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82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.2%)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2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98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.</a:t>
                      </a:r>
                      <a:r>
                        <a:rPr lang="th-TH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8</a:t>
                      </a:r>
                      <a:r>
                        <a:rPr lang="en-US" sz="1200" b="1" dirty="0"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(-85.</a:t>
                      </a:r>
                      <a:r>
                        <a:rPr lang="th-TH" sz="1200" b="1" kern="1200" dirty="0">
                          <a:solidFill>
                            <a:srgbClr val="FF000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%)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366618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A03F7F-B24D-4C80-958B-B55D78DDE2A0}"/>
              </a:ext>
            </a:extLst>
          </p:cNvPr>
          <p:cNvSpPr/>
          <p:nvPr/>
        </p:nvSpPr>
        <p:spPr>
          <a:xfrm>
            <a:off x="4028866" y="413774"/>
            <a:ext cx="8013801" cy="591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1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การนำเข้ารวม มูลค่า 22,426.2 ล้านดอลลาร์สหรัฐ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1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ขยายตัว </a:t>
            </a:r>
            <a:r>
              <a:rPr lang="th-TH" sz="2000" b="1" i="1" kern="0" dirty="0">
                <a:solidFill>
                  <a:srgbClr val="FF0000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30</a:t>
            </a:r>
            <a:r>
              <a:rPr kumimoji="0" lang="th-TH" sz="2000" b="1" i="1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.3</a:t>
            </a:r>
            <a:r>
              <a:rPr kumimoji="0" lang="en-US" sz="2000" b="1" i="1" u="none" strike="noStrike" kern="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% (YoY)</a:t>
            </a:r>
            <a:endParaRPr kumimoji="0" lang="th-TH" sz="2000" b="1" i="1" u="none" strike="noStrike" kern="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17F21F3-71CC-4460-BF5E-4D318F6871F1}"/>
              </a:ext>
            </a:extLst>
          </p:cNvPr>
          <p:cNvGraphicFramePr/>
          <p:nvPr/>
        </p:nvGraphicFramePr>
        <p:xfrm>
          <a:off x="5701012" y="3784497"/>
          <a:ext cx="6066280" cy="286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E7E7937-1113-469F-8B1C-2F5C17212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781054"/>
              </p:ext>
            </p:extLst>
          </p:nvPr>
        </p:nvGraphicFramePr>
        <p:xfrm>
          <a:off x="371476" y="3829723"/>
          <a:ext cx="4927282" cy="270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83BD443-77B2-4800-8F13-2B61A0C8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32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3241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E5D47-0120-E045-BD6C-22B85DE4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3" y="0"/>
            <a:ext cx="1219200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6CB2F86-1731-412A-90B9-EBC13FCB17C1}"/>
              </a:ext>
            </a:extLst>
          </p:cNvPr>
          <p:cNvSpPr/>
          <p:nvPr/>
        </p:nvSpPr>
        <p:spPr>
          <a:xfrm>
            <a:off x="380999" y="961121"/>
            <a:ext cx="5621867" cy="5250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0F3D49-F3C2-4CF5-B23D-E90EE28DFF06}"/>
              </a:ext>
            </a:extLst>
          </p:cNvPr>
          <p:cNvSpPr/>
          <p:nvPr/>
        </p:nvSpPr>
        <p:spPr>
          <a:xfrm>
            <a:off x="592666" y="1130970"/>
            <a:ext cx="5215467" cy="485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61AD21-21D0-430D-9194-915A9B5F1517}"/>
              </a:ext>
            </a:extLst>
          </p:cNvPr>
          <p:cNvSpPr txBox="1"/>
          <p:nvPr/>
        </p:nvSpPr>
        <p:spPr>
          <a:xfrm>
            <a:off x="-37324" y="295737"/>
            <a:ext cx="6217991" cy="615553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3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ปัจจัยสนับสนุนการส่งออก</a:t>
            </a:r>
            <a:endParaRPr kumimoji="0" lang="en-US" sz="3400" b="1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AC65BB-B055-4C26-B5BD-E211FA06C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489" y="1870167"/>
            <a:ext cx="3371461" cy="240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9F5113-D7C0-4451-8EB2-DE9898096868}"/>
              </a:ext>
            </a:extLst>
          </p:cNvPr>
          <p:cNvSpPr txBox="1"/>
          <p:nvPr/>
        </p:nvSpPr>
        <p:spPr>
          <a:xfrm>
            <a:off x="584200" y="1269430"/>
            <a:ext cx="521018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การทำงานเชิงรุกตามแผนงานส่งเสริมการส่งออก</a:t>
            </a:r>
            <a:endParaRPr kumimoji="0" lang="en-US" sz="20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0A00C0-5689-46A8-89BF-74046F2AF895}"/>
              </a:ext>
            </a:extLst>
          </p:cNvPr>
          <p:cNvSpPr/>
          <p:nvPr/>
        </p:nvSpPr>
        <p:spPr>
          <a:xfrm>
            <a:off x="6180667" y="961121"/>
            <a:ext cx="5621867" cy="5250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A6D6443-6B4C-46A7-911C-D346DDF7159A}"/>
              </a:ext>
            </a:extLst>
          </p:cNvPr>
          <p:cNvSpPr/>
          <p:nvPr/>
        </p:nvSpPr>
        <p:spPr>
          <a:xfrm>
            <a:off x="6392334" y="1130970"/>
            <a:ext cx="5215467" cy="485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9532C-E13D-4FA9-8DF2-FB9189F360F4}"/>
              </a:ext>
            </a:extLst>
          </p:cNvPr>
          <p:cNvSpPr txBox="1"/>
          <p:nvPr/>
        </p:nvSpPr>
        <p:spPr>
          <a:xfrm>
            <a:off x="6574757" y="1255648"/>
            <a:ext cx="485061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ปัจจัยทางเศรษฐกิจ</a:t>
            </a:r>
            <a:endParaRPr kumimoji="0" lang="en-US" sz="20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1FB876-EB92-4061-8E11-BD638E07E9C2}"/>
              </a:ext>
            </a:extLst>
          </p:cNvPr>
          <p:cNvSpPr txBox="1"/>
          <p:nvPr/>
        </p:nvSpPr>
        <p:spPr>
          <a:xfrm>
            <a:off x="766290" y="4590422"/>
            <a:ext cx="504184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ยุทธศาสตร์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ตลาดนำการผลิต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ทีมเซลล์แมนประเทศ และทีมเซลล์จังหวัด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Light"/>
                <a:cs typeface="TH SarabunPSK" panose="020B0500040200020003" pitchFamily="34" charset="-34"/>
              </a:rPr>
              <a:t>   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ทำงานอย่างสอดประสาน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 ทำงานใกล้ชิดภาคเอกชน ผ่านกลไก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Kanit ExtraLight"/>
                <a:cs typeface="Kanit Light" panose="00000400000000000000" pitchFamily="2" charset="-34"/>
              </a:rPr>
              <a:t>กรอ.พาณิชย์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Kanit ExtraLight"/>
              <a:cs typeface="Kanit Light" panose="00000400000000000000" pitchFamily="2" charset="-34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A543542-1BC0-4AC9-848C-AB2D74195EFE}"/>
              </a:ext>
            </a:extLst>
          </p:cNvPr>
          <p:cNvSpPr/>
          <p:nvPr/>
        </p:nvSpPr>
        <p:spPr>
          <a:xfrm>
            <a:off x="6575372" y="1747210"/>
            <a:ext cx="4850619" cy="1090318"/>
          </a:xfrm>
          <a:prstGeom prst="round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48FF08-EB32-4515-9A93-82FBB8FEFA06}"/>
              </a:ext>
            </a:extLst>
          </p:cNvPr>
          <p:cNvSpPr txBox="1"/>
          <p:nvPr/>
        </p:nvSpPr>
        <p:spPr>
          <a:xfrm>
            <a:off x="7965485" y="1819520"/>
            <a:ext cx="339343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การค้าโลกยังขยายตัวดี</a:t>
            </a:r>
            <a:r>
              <a:rPr lang="th-TH" sz="1600" b="1" dirty="0">
                <a:solidFill>
                  <a:prstClr val="black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ต่อเนื่อง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28C88E-B53B-41A4-8179-79A2FA530117}"/>
              </a:ext>
            </a:extLst>
          </p:cNvPr>
          <p:cNvGrpSpPr/>
          <p:nvPr/>
        </p:nvGrpSpPr>
        <p:grpSpPr>
          <a:xfrm>
            <a:off x="6945834" y="1981265"/>
            <a:ext cx="612963" cy="579646"/>
            <a:chOff x="6717928" y="3334054"/>
            <a:chExt cx="854447" cy="809321"/>
          </a:xfrm>
        </p:grpSpPr>
        <p:sp>
          <p:nvSpPr>
            <p:cNvPr id="53" name="Oval 84">
              <a:extLst>
                <a:ext uri="{FF2B5EF4-FFF2-40B4-BE49-F238E27FC236}">
                  <a16:creationId xmlns:a16="http://schemas.microsoft.com/office/drawing/2014/main" id="{C63B5217-2290-4933-BE17-CAF852E741EA}"/>
                </a:ext>
              </a:extLst>
            </p:cNvPr>
            <p:cNvSpPr/>
            <p:nvPr/>
          </p:nvSpPr>
          <p:spPr bwMode="auto">
            <a:xfrm>
              <a:off x="6717928" y="3334054"/>
              <a:ext cx="854447" cy="8093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03200" dist="1524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square" lIns="109710" tIns="54855" rIns="109710" bIns="548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4" name="Freeform 130">
              <a:extLst>
                <a:ext uri="{FF2B5EF4-FFF2-40B4-BE49-F238E27FC236}">
                  <a16:creationId xmlns:a16="http://schemas.microsoft.com/office/drawing/2014/main" id="{BFFA91D9-D5AF-4FE8-ABDC-EDC72AA6F7A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53639" y="3467100"/>
              <a:ext cx="430357" cy="489837"/>
            </a:xfrm>
            <a:custGeom>
              <a:avLst/>
              <a:gdLst>
                <a:gd name="T0" fmla="*/ 943 w 1200"/>
                <a:gd name="T1" fmla="*/ 0 h 1372"/>
                <a:gd name="T2" fmla="*/ 1029 w 1200"/>
                <a:gd name="T3" fmla="*/ 86 h 1372"/>
                <a:gd name="T4" fmla="*/ 686 w 1200"/>
                <a:gd name="T5" fmla="*/ 429 h 1372"/>
                <a:gd name="T6" fmla="*/ 515 w 1200"/>
                <a:gd name="T7" fmla="*/ 257 h 1372"/>
                <a:gd name="T8" fmla="*/ 0 w 1200"/>
                <a:gd name="T9" fmla="*/ 772 h 1372"/>
                <a:gd name="T10" fmla="*/ 86 w 1200"/>
                <a:gd name="T11" fmla="*/ 857 h 1372"/>
                <a:gd name="T12" fmla="*/ 515 w 1200"/>
                <a:gd name="T13" fmla="*/ 429 h 1372"/>
                <a:gd name="T14" fmla="*/ 686 w 1200"/>
                <a:gd name="T15" fmla="*/ 600 h 1372"/>
                <a:gd name="T16" fmla="*/ 1115 w 1200"/>
                <a:gd name="T17" fmla="*/ 172 h 1372"/>
                <a:gd name="T18" fmla="*/ 1200 w 1200"/>
                <a:gd name="T19" fmla="*/ 257 h 1372"/>
                <a:gd name="T20" fmla="*/ 1200 w 1200"/>
                <a:gd name="T21" fmla="*/ 0 h 1372"/>
                <a:gd name="T22" fmla="*/ 943 w 1200"/>
                <a:gd name="T23" fmla="*/ 0 h 1372"/>
                <a:gd name="T24" fmla="*/ 1029 w 1200"/>
                <a:gd name="T25" fmla="*/ 429 h 1372"/>
                <a:gd name="T26" fmla="*/ 1200 w 1200"/>
                <a:gd name="T27" fmla="*/ 429 h 1372"/>
                <a:gd name="T28" fmla="*/ 1200 w 1200"/>
                <a:gd name="T29" fmla="*/ 1372 h 1372"/>
                <a:gd name="T30" fmla="*/ 1029 w 1200"/>
                <a:gd name="T31" fmla="*/ 1372 h 1372"/>
                <a:gd name="T32" fmla="*/ 1029 w 1200"/>
                <a:gd name="T33" fmla="*/ 429 h 1372"/>
                <a:gd name="T34" fmla="*/ 686 w 1200"/>
                <a:gd name="T35" fmla="*/ 686 h 1372"/>
                <a:gd name="T36" fmla="*/ 857 w 1200"/>
                <a:gd name="T37" fmla="*/ 686 h 1372"/>
                <a:gd name="T38" fmla="*/ 857 w 1200"/>
                <a:gd name="T39" fmla="*/ 1372 h 1372"/>
                <a:gd name="T40" fmla="*/ 686 w 1200"/>
                <a:gd name="T41" fmla="*/ 1372 h 1372"/>
                <a:gd name="T42" fmla="*/ 686 w 1200"/>
                <a:gd name="T43" fmla="*/ 686 h 1372"/>
                <a:gd name="T44" fmla="*/ 343 w 1200"/>
                <a:gd name="T45" fmla="*/ 772 h 1372"/>
                <a:gd name="T46" fmla="*/ 515 w 1200"/>
                <a:gd name="T47" fmla="*/ 772 h 1372"/>
                <a:gd name="T48" fmla="*/ 515 w 1200"/>
                <a:gd name="T49" fmla="*/ 1372 h 1372"/>
                <a:gd name="T50" fmla="*/ 343 w 1200"/>
                <a:gd name="T51" fmla="*/ 1372 h 1372"/>
                <a:gd name="T52" fmla="*/ 343 w 1200"/>
                <a:gd name="T53" fmla="*/ 772 h 1372"/>
                <a:gd name="T54" fmla="*/ 0 w 1200"/>
                <a:gd name="T55" fmla="*/ 943 h 1372"/>
                <a:gd name="T56" fmla="*/ 172 w 1200"/>
                <a:gd name="T57" fmla="*/ 943 h 1372"/>
                <a:gd name="T58" fmla="*/ 172 w 1200"/>
                <a:gd name="T59" fmla="*/ 1372 h 1372"/>
                <a:gd name="T60" fmla="*/ 0 w 1200"/>
                <a:gd name="T61" fmla="*/ 1372 h 1372"/>
                <a:gd name="T62" fmla="*/ 0 w 1200"/>
                <a:gd name="T63" fmla="*/ 943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0" h="1372">
                  <a:moveTo>
                    <a:pt x="943" y="0"/>
                  </a:moveTo>
                  <a:lnTo>
                    <a:pt x="1029" y="86"/>
                  </a:lnTo>
                  <a:lnTo>
                    <a:pt x="686" y="429"/>
                  </a:lnTo>
                  <a:lnTo>
                    <a:pt x="515" y="257"/>
                  </a:lnTo>
                  <a:lnTo>
                    <a:pt x="0" y="772"/>
                  </a:lnTo>
                  <a:lnTo>
                    <a:pt x="86" y="857"/>
                  </a:lnTo>
                  <a:lnTo>
                    <a:pt x="515" y="429"/>
                  </a:lnTo>
                  <a:lnTo>
                    <a:pt x="686" y="600"/>
                  </a:lnTo>
                  <a:lnTo>
                    <a:pt x="1115" y="172"/>
                  </a:lnTo>
                  <a:lnTo>
                    <a:pt x="1200" y="257"/>
                  </a:lnTo>
                  <a:lnTo>
                    <a:pt x="1200" y="0"/>
                  </a:lnTo>
                  <a:lnTo>
                    <a:pt x="943" y="0"/>
                  </a:lnTo>
                  <a:close/>
                  <a:moveTo>
                    <a:pt x="1029" y="429"/>
                  </a:moveTo>
                  <a:lnTo>
                    <a:pt x="1200" y="429"/>
                  </a:lnTo>
                  <a:lnTo>
                    <a:pt x="1200" y="1372"/>
                  </a:lnTo>
                  <a:lnTo>
                    <a:pt x="1029" y="1372"/>
                  </a:lnTo>
                  <a:lnTo>
                    <a:pt x="1029" y="429"/>
                  </a:lnTo>
                  <a:close/>
                  <a:moveTo>
                    <a:pt x="686" y="686"/>
                  </a:moveTo>
                  <a:lnTo>
                    <a:pt x="857" y="686"/>
                  </a:lnTo>
                  <a:lnTo>
                    <a:pt x="857" y="1372"/>
                  </a:lnTo>
                  <a:lnTo>
                    <a:pt x="686" y="1372"/>
                  </a:lnTo>
                  <a:lnTo>
                    <a:pt x="686" y="686"/>
                  </a:lnTo>
                  <a:close/>
                  <a:moveTo>
                    <a:pt x="343" y="772"/>
                  </a:moveTo>
                  <a:lnTo>
                    <a:pt x="515" y="772"/>
                  </a:lnTo>
                  <a:lnTo>
                    <a:pt x="515" y="1372"/>
                  </a:lnTo>
                  <a:lnTo>
                    <a:pt x="343" y="1372"/>
                  </a:lnTo>
                  <a:lnTo>
                    <a:pt x="343" y="772"/>
                  </a:lnTo>
                  <a:close/>
                  <a:moveTo>
                    <a:pt x="0" y="943"/>
                  </a:moveTo>
                  <a:lnTo>
                    <a:pt x="172" y="943"/>
                  </a:lnTo>
                  <a:lnTo>
                    <a:pt x="172" y="1372"/>
                  </a:lnTo>
                  <a:lnTo>
                    <a:pt x="0" y="1372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等线" panose="02010600030101010101" pitchFamily="2" charset="-122"/>
                <a:cs typeface="TH SarabunPSK" panose="020B0500040200020003" pitchFamily="34" charset="-34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D0DADCD-B503-417E-8E67-0076D0A6463B}"/>
              </a:ext>
            </a:extLst>
          </p:cNvPr>
          <p:cNvSpPr txBox="1"/>
          <p:nvPr/>
        </p:nvSpPr>
        <p:spPr>
          <a:xfrm>
            <a:off x="7976509" y="3282797"/>
            <a:ext cx="292907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ค่าเงินบาทอ่อนค่า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48671354-77D3-411C-BE80-834F26972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14" y="3419861"/>
            <a:ext cx="659134" cy="659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337C739-92F8-4E1F-82B5-82777A4270BE}"/>
              </a:ext>
            </a:extLst>
          </p:cNvPr>
          <p:cNvSpPr/>
          <p:nvPr/>
        </p:nvSpPr>
        <p:spPr>
          <a:xfrm>
            <a:off x="6594863" y="3194714"/>
            <a:ext cx="4850619" cy="1100032"/>
          </a:xfrm>
          <a:prstGeom prst="round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F9E2F2-843F-475B-971E-64F514278957}"/>
              </a:ext>
            </a:extLst>
          </p:cNvPr>
          <p:cNvSpPr txBox="1"/>
          <p:nvPr/>
        </p:nvSpPr>
        <p:spPr>
          <a:xfrm>
            <a:off x="7986033" y="3620457"/>
            <a:ext cx="327499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สร้างความได้เปรียบความสามารถทาง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การแข่งขัน</a:t>
            </a:r>
            <a:r>
              <a:rPr lang="th-TH" sz="1600" b="1" kern="0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ด้านราคาให้สินค้าไทย</a:t>
            </a:r>
            <a:endParaRPr kumimoji="0" lang="en-US" sz="1600" b="1" i="0" u="none" strike="noStrike" kern="0" cap="none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D8B138-AB87-4174-91F8-A14E1C8ACF86}"/>
              </a:ext>
            </a:extLst>
          </p:cNvPr>
          <p:cNvSpPr txBox="1"/>
          <p:nvPr/>
        </p:nvSpPr>
        <p:spPr>
          <a:xfrm>
            <a:off x="8001711" y="2124460"/>
            <a:ext cx="345842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WTO </a:t>
            </a:r>
            <a:r>
              <a:rPr lang="th-TH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ปรับเพิ่มการคาดการณ์การค้าโลก</a:t>
            </a:r>
            <a:br>
              <a:rPr lang="en-US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</a:br>
            <a:r>
              <a:rPr lang="en-US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+ </a:t>
            </a:r>
            <a:r>
              <a:rPr lang="th-TH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10.8</a:t>
            </a:r>
            <a:r>
              <a:rPr lang="en-US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% </a:t>
            </a:r>
            <a:r>
              <a:rPr lang="th-TH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(จากเดิมคาด</a:t>
            </a:r>
            <a:r>
              <a:rPr lang="en-US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 +</a:t>
            </a:r>
            <a:r>
              <a:rPr lang="th-TH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8</a:t>
            </a:r>
            <a:r>
              <a:rPr lang="en-US" sz="1600" b="1" dirty="0">
                <a:solidFill>
                  <a:srgbClr val="E7E6E6">
                    <a:lumMod val="75000"/>
                  </a:srgbClr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.0%)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C73013-744D-40BA-9BE2-52A98C8D1C77}"/>
              </a:ext>
            </a:extLst>
          </p:cNvPr>
          <p:cNvGrpSpPr/>
          <p:nvPr/>
        </p:nvGrpSpPr>
        <p:grpSpPr>
          <a:xfrm>
            <a:off x="6613190" y="4679806"/>
            <a:ext cx="4850619" cy="1100032"/>
            <a:chOff x="6596223" y="2991421"/>
            <a:chExt cx="4850619" cy="110003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BA8E160-8C4B-4C51-BDA6-5EBBC7437DAA}"/>
                </a:ext>
              </a:extLst>
            </p:cNvPr>
            <p:cNvSpPr/>
            <p:nvPr/>
          </p:nvSpPr>
          <p:spPr>
            <a:xfrm>
              <a:off x="6596223" y="2991421"/>
              <a:ext cx="4850619" cy="1100032"/>
            </a:xfrm>
            <a:prstGeom prst="round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4FE7A8-80B5-44D4-B9A4-D2283C538B7A}"/>
                </a:ext>
              </a:extLst>
            </p:cNvPr>
            <p:cNvSpPr txBox="1"/>
            <p:nvPr/>
          </p:nvSpPr>
          <p:spPr>
            <a:xfrm>
              <a:off x="7977869" y="3078141"/>
              <a:ext cx="339343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rPr>
                <a:t>ราคาน้ำมันดิบปรับตัวสูงขึ้น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686372-ECE0-427C-8DA2-95FF318B10EE}"/>
                </a:ext>
              </a:extLst>
            </p:cNvPr>
            <p:cNvSpPr txBox="1"/>
            <p:nvPr/>
          </p:nvSpPr>
          <p:spPr>
            <a:xfrm>
              <a:off x="8014095" y="3400936"/>
              <a:ext cx="333888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rPr>
                <a:t>ผลดีต่อ</a:t>
              </a:r>
              <a:r>
                <a:rPr lang="th-TH" sz="1600" b="1" dirty="0">
                  <a:solidFill>
                    <a:srgbClr val="E7E6E6">
                      <a:lumMod val="75000"/>
                    </a:srgbClr>
                  </a:solidFill>
                  <a:latin typeface="Kanit Light" panose="00000400000000000000" pitchFamily="2" charset="-34"/>
                  <a:cs typeface="Kanit Light" panose="00000400000000000000" pitchFamily="2" charset="-34"/>
                </a:rPr>
                <a:t>ราคาส่งออกของ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rPr>
                <a:t>สินค้า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Kanit Light" panose="00000400000000000000" pitchFamily="2" charset="-34"/>
                  <a:ea typeface="+mn-ea"/>
                  <a:cs typeface="Kanit Light" panose="00000400000000000000" pitchFamily="2" charset="-34"/>
                </a:rPr>
                <a:t>ที่เกี่ยวเนื่องกับน้ำมัน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88E7CCDC-92C3-43CA-B15D-F39A0FCB0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928" y="3151862"/>
              <a:ext cx="659884" cy="659884"/>
            </a:xfrm>
            <a:prstGeom prst="rect">
              <a:avLst/>
            </a:prstGeom>
            <a:effectLst>
              <a:outerShdw blurRad="203200" dist="152400" dir="2700000" algn="ctr" rotWithShape="0">
                <a:schemeClr val="tx1">
                  <a:alpha val="60000"/>
                </a:schemeClr>
              </a:outerShdw>
            </a:effectLst>
          </p:spPr>
        </p:pic>
      </p:grpSp>
      <p:sp>
        <p:nvSpPr>
          <p:cNvPr id="27" name="Slide Number Placeholder 7">
            <a:extLst>
              <a:ext uri="{FF2B5EF4-FFF2-40B4-BE49-F238E27FC236}">
                <a16:creationId xmlns:a16="http://schemas.microsoft.com/office/drawing/2014/main" id="{F5B17FAD-B4F2-4455-97E2-7A84537E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33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28" name="Picture 2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DE6FB6A-A338-4C23-81A8-B4FD180548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8"/>
          <a:stretch/>
        </p:blipFill>
        <p:spPr>
          <a:xfrm>
            <a:off x="9945465" y="379584"/>
            <a:ext cx="472053" cy="395906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32B6C77-A2FE-487E-A43B-643B31634DF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6" y="368697"/>
            <a:ext cx="351207" cy="3512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A98C50-75CF-4235-8917-8C04E26B705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3" r="598"/>
          <a:stretch/>
        </p:blipFill>
        <p:spPr bwMode="auto">
          <a:xfrm>
            <a:off x="10961913" y="345415"/>
            <a:ext cx="926106" cy="451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731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E5D47-0120-E045-BD6C-22B85DE4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3" y="0"/>
            <a:ext cx="12192000" cy="6858000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B181DBC-8EC3-4B18-AF4F-E2EA862FF7D3}"/>
              </a:ext>
            </a:extLst>
          </p:cNvPr>
          <p:cNvSpPr/>
          <p:nvPr/>
        </p:nvSpPr>
        <p:spPr>
          <a:xfrm>
            <a:off x="6102737" y="1548882"/>
            <a:ext cx="5725047" cy="49128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83E61C4-B2E8-4937-AC14-56CFFA791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 b="1"/>
          <a:stretch/>
        </p:blipFill>
        <p:spPr>
          <a:xfrm>
            <a:off x="340865" y="3302231"/>
            <a:ext cx="5596915" cy="31476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B09DE2-5634-44EE-93DA-4B77766E6644}"/>
              </a:ext>
            </a:extLst>
          </p:cNvPr>
          <p:cNvGrpSpPr/>
          <p:nvPr/>
        </p:nvGrpSpPr>
        <p:grpSpPr>
          <a:xfrm>
            <a:off x="2206395" y="5340926"/>
            <a:ext cx="78712" cy="409848"/>
            <a:chOff x="3110524" y="2361395"/>
            <a:chExt cx="78884" cy="409848"/>
          </a:xfrm>
          <a:noFill/>
        </p:grpSpPr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246490F6-9732-41FB-BADE-EAFAA3549BA7}"/>
                </a:ext>
              </a:extLst>
            </p:cNvPr>
            <p:cNvSpPr/>
            <p:nvPr/>
          </p:nvSpPr>
          <p:spPr>
            <a:xfrm>
              <a:off x="3110525" y="2361395"/>
              <a:ext cx="78883" cy="159254"/>
            </a:xfrm>
            <a:prstGeom prst="downArrow">
              <a:avLst>
                <a:gd name="adj1" fmla="val 50000"/>
                <a:gd name="adj2" fmla="val 9639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000091C9-0A45-4E3F-B2D2-FACE066289D5}"/>
                </a:ext>
              </a:extLst>
            </p:cNvPr>
            <p:cNvSpPr/>
            <p:nvPr/>
          </p:nvSpPr>
          <p:spPr>
            <a:xfrm>
              <a:off x="3110524" y="2611989"/>
              <a:ext cx="78883" cy="159254"/>
            </a:xfrm>
            <a:prstGeom prst="downArrow">
              <a:avLst>
                <a:gd name="adj1" fmla="val 50000"/>
                <a:gd name="adj2" fmla="val 9639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31FFB02-F669-4ECF-A1AF-D56FDFEC62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1" y="4430957"/>
            <a:ext cx="305745" cy="3057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55DDB4-E5E7-468C-A9B0-46C39F9981CC}"/>
              </a:ext>
            </a:extLst>
          </p:cNvPr>
          <p:cNvSpPr txBox="1"/>
          <p:nvPr/>
        </p:nvSpPr>
        <p:spPr>
          <a:xfrm>
            <a:off x="1277416" y="4496472"/>
            <a:ext cx="47772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F2F89A4-8D5F-4EBA-82EC-0E4D150362B8}"/>
              </a:ext>
            </a:extLst>
          </p:cNvPr>
          <p:cNvGraphicFramePr/>
          <p:nvPr/>
        </p:nvGraphicFramePr>
        <p:xfrm>
          <a:off x="6207166" y="1474220"/>
          <a:ext cx="5596915" cy="241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A0FCABC-D066-4F3B-91C4-12B91AE493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45" y="4188981"/>
            <a:ext cx="277478" cy="2774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45A2E0-A3A4-4FC6-970C-B51D0BE7E621}"/>
              </a:ext>
            </a:extLst>
          </p:cNvPr>
          <p:cNvSpPr txBox="1"/>
          <p:nvPr/>
        </p:nvSpPr>
        <p:spPr>
          <a:xfrm>
            <a:off x="3382694" y="4243801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3D39ABF-647C-487F-B44A-BA1E103AF0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1" y="4907939"/>
            <a:ext cx="252301" cy="2523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F13E24-7572-4F3D-8E14-BACF7ECF5858}"/>
              </a:ext>
            </a:extLst>
          </p:cNvPr>
          <p:cNvSpPr txBox="1"/>
          <p:nvPr/>
        </p:nvSpPr>
        <p:spPr>
          <a:xfrm>
            <a:off x="4824541" y="5062400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.0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942A94A-9FC3-491A-89A8-CA1FD2164FE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56" y="4721224"/>
            <a:ext cx="252301" cy="2523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E5C12E-9E17-41D3-B189-F8B3384DF160}"/>
              </a:ext>
            </a:extLst>
          </p:cNvPr>
          <p:cNvSpPr txBox="1"/>
          <p:nvPr/>
        </p:nvSpPr>
        <p:spPr>
          <a:xfrm>
            <a:off x="4081045" y="4973525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0447184-F9A2-41E0-A8A9-CB3CC430A4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76" y="4466459"/>
            <a:ext cx="252301" cy="2523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330D2FF-5A0E-477A-9A56-F5F1921EEBD9}"/>
              </a:ext>
            </a:extLst>
          </p:cNvPr>
          <p:cNvSpPr txBox="1"/>
          <p:nvPr/>
        </p:nvSpPr>
        <p:spPr>
          <a:xfrm>
            <a:off x="4433130" y="4650360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45FF5301-043F-4F4E-9BAD-1E3FAEB5CB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76" y="3798763"/>
            <a:ext cx="252301" cy="2523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42964B8-A2D9-4344-92C0-1BEB5E56D257}"/>
              </a:ext>
            </a:extLst>
          </p:cNvPr>
          <p:cNvSpPr txBox="1"/>
          <p:nvPr/>
        </p:nvSpPr>
        <p:spPr>
          <a:xfrm>
            <a:off x="4499030" y="3982664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276004C5-E772-4212-8E47-557F3F8C32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06" y="4134528"/>
            <a:ext cx="252301" cy="2523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276470-00B8-4DC4-9ACC-EEFA8C2F2538}"/>
              </a:ext>
            </a:extLst>
          </p:cNvPr>
          <p:cNvSpPr txBox="1"/>
          <p:nvPr/>
        </p:nvSpPr>
        <p:spPr>
          <a:xfrm>
            <a:off x="2574822" y="4245422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57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BD2CAC6B-DB78-40C8-AAF9-887F502C21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62" y="4713060"/>
            <a:ext cx="252301" cy="2523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47DF36-010A-41E0-B37B-10A4D493EBAD}"/>
              </a:ext>
            </a:extLst>
          </p:cNvPr>
          <p:cNvSpPr txBox="1"/>
          <p:nvPr/>
        </p:nvSpPr>
        <p:spPr>
          <a:xfrm>
            <a:off x="4833370" y="4848472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C05FA43-8EF0-4387-BF8E-6E86B38DC5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416261"/>
            <a:ext cx="252301" cy="25230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9FDCFC-F041-4B8C-BB2E-0DAA3DE99975}"/>
              </a:ext>
            </a:extLst>
          </p:cNvPr>
          <p:cNvSpPr txBox="1"/>
          <p:nvPr/>
        </p:nvSpPr>
        <p:spPr>
          <a:xfrm>
            <a:off x="5246951" y="4609095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291FA104-7800-4BCF-A390-E2B61B086F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95" y="5206145"/>
            <a:ext cx="305745" cy="3057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8B296B8-7F25-4EAB-A515-899DE167F3BE}"/>
              </a:ext>
            </a:extLst>
          </p:cNvPr>
          <p:cNvSpPr txBox="1"/>
          <p:nvPr/>
        </p:nvSpPr>
        <p:spPr>
          <a:xfrm>
            <a:off x="2133992" y="5449495"/>
            <a:ext cx="57653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F3CFB701-0712-4198-AA9E-9A1CD33BAC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19" y="4011266"/>
            <a:ext cx="305745" cy="3057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8CBB558-0AF9-4901-AA83-42A41A00C5EC}"/>
              </a:ext>
            </a:extLst>
          </p:cNvPr>
          <p:cNvSpPr txBox="1"/>
          <p:nvPr/>
        </p:nvSpPr>
        <p:spPr>
          <a:xfrm>
            <a:off x="1177761" y="4197438"/>
            <a:ext cx="47772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57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7C6C4DAD-866F-4FE2-BD5B-729FDF5F61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74" y="4754121"/>
            <a:ext cx="305745" cy="305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EB0F587-1200-486E-9FF9-AEC7D36B6A89}"/>
              </a:ext>
            </a:extLst>
          </p:cNvPr>
          <p:cNvSpPr txBox="1"/>
          <p:nvPr/>
        </p:nvSpPr>
        <p:spPr>
          <a:xfrm>
            <a:off x="1065789" y="4819636"/>
            <a:ext cx="47772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0ACB30-3CC9-416F-BADD-754F78E75244}"/>
              </a:ext>
            </a:extLst>
          </p:cNvPr>
          <p:cNvSpPr txBox="1"/>
          <p:nvPr/>
        </p:nvSpPr>
        <p:spPr>
          <a:xfrm>
            <a:off x="-59096" y="295737"/>
            <a:ext cx="8630817" cy="52322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   </a:t>
            </a:r>
            <a:r>
              <a:rPr kumimoji="0" lang="th-TH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ปัจจัยทางเศรษฐกิจ</a:t>
            </a:r>
            <a:r>
              <a:rPr kumimoji="0" lang="en-US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 - </a:t>
            </a:r>
            <a:r>
              <a:rPr kumimoji="0" lang="th-TH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การผลิตและการลงทุนภาคเอกชน</a:t>
            </a:r>
            <a:endParaRPr kumimoji="0" lang="en-US" sz="2600" b="1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31B8E9-AB8E-4DE1-A8FD-91B7D2419EBA}"/>
              </a:ext>
            </a:extLst>
          </p:cNvPr>
          <p:cNvSpPr txBox="1"/>
          <p:nvPr/>
        </p:nvSpPr>
        <p:spPr>
          <a:xfrm>
            <a:off x="1413319" y="854136"/>
            <a:ext cx="980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ดัชนีผู้จัดการฝ่ายจัดซื้อภาคการผลิตของโลก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(Global Manufacturing PMI) – </a:t>
            </a:r>
            <a:r>
              <a:rPr lang="th-TH" sz="1600" b="1" dirty="0">
                <a:solidFill>
                  <a:srgbClr val="002060"/>
                </a:solidFill>
                <a:latin typeface="Kanit Light" panose="00000400000000000000" pitchFamily="2" charset="-34"/>
                <a:cs typeface="Kanit Light" panose="00000400000000000000" pitchFamily="2" charset="-34"/>
              </a:rPr>
              <a:t>กันยายน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 2564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อยู่เหนือระดับ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50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ที่ระดับ 54.1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FB79D5-A2FE-4C75-9817-3029E9BA0864}"/>
              </a:ext>
            </a:extLst>
          </p:cNvPr>
          <p:cNvSpPr txBox="1"/>
          <p:nvPr/>
        </p:nvSpPr>
        <p:spPr>
          <a:xfrm>
            <a:off x="245016" y="1738400"/>
            <a:ext cx="5857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  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ดัชนีผู้จัดการฝ่ายจัดซื้อภาคการผลิตของโลก เดือนกันยายน 2564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 อยู่ที่ระดับ 54.1 เท่ากับ ส.ค. 64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 เนื่องจาก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ภาวะติดขัดด้านอุปทาน และต้นทุนการขนส่ง และต้นทุนวัตถุดิบที่สูงขึ้น แต่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โดยรวม ผู้จัดการฝ่ายจัดซื้อทั่วโลกต่างมีมุมมองบวกต่อการผลิตของภาคอุตสาหกรรมยังคงเติบโตได้ต่อเนื่องในช่วงระยะเวลาข้างหน้า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65EC5CDC-DDF3-4641-BFB4-8DAB2FC1A93C}"/>
              </a:ext>
            </a:extLst>
          </p:cNvPr>
          <p:cNvGraphicFramePr/>
          <p:nvPr/>
        </p:nvGraphicFramePr>
        <p:xfrm>
          <a:off x="6171069" y="3887778"/>
          <a:ext cx="5596915" cy="241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5CA1FB91-9FE6-4E0B-9329-4C5AF6F29562}"/>
              </a:ext>
            </a:extLst>
          </p:cNvPr>
          <p:cNvSpPr txBox="1"/>
          <p:nvPr/>
        </p:nvSpPr>
        <p:spPr>
          <a:xfrm>
            <a:off x="2599123" y="6092363"/>
            <a:ext cx="3338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Manufacturing PMI –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กันยายน 2564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6E8832E-8839-4E5C-AD1D-0D2A3FE5C8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78" y="4527367"/>
            <a:ext cx="252301" cy="25230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3F0FB1A-46E4-4092-97F1-0D80C981213C}"/>
              </a:ext>
            </a:extLst>
          </p:cNvPr>
          <p:cNvSpPr txBox="1"/>
          <p:nvPr/>
        </p:nvSpPr>
        <p:spPr>
          <a:xfrm>
            <a:off x="4963243" y="4634427"/>
            <a:ext cx="4573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9" name="Slide Number Placeholder 7">
            <a:extLst>
              <a:ext uri="{FF2B5EF4-FFF2-40B4-BE49-F238E27FC236}">
                <a16:creationId xmlns:a16="http://schemas.microsoft.com/office/drawing/2014/main" id="{EC300647-52CF-4764-9739-595A5EC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34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50" name="Picture 4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4E24A34-56D3-4C7E-8A79-DA2C224884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8"/>
          <a:stretch/>
        </p:blipFill>
        <p:spPr>
          <a:xfrm>
            <a:off x="9945465" y="368698"/>
            <a:ext cx="472053" cy="395906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196DA715-D14B-4E7F-A6FE-C5347E1533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6" y="357811"/>
            <a:ext cx="351207" cy="3512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D03F66E-F259-44E4-9D59-D635BFE93021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3" r="598"/>
          <a:stretch/>
        </p:blipFill>
        <p:spPr bwMode="auto">
          <a:xfrm>
            <a:off x="10961913" y="334529"/>
            <a:ext cx="926106" cy="451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722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E5D47-0120-E045-BD6C-22B85DE4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3" y="0"/>
            <a:ext cx="12192000" cy="6858000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0C12BDD-9571-49AA-809C-4B022FD75530}"/>
              </a:ext>
            </a:extLst>
          </p:cNvPr>
          <p:cNvSpPr/>
          <p:nvPr/>
        </p:nvSpPr>
        <p:spPr>
          <a:xfrm>
            <a:off x="6170604" y="4469363"/>
            <a:ext cx="5667376" cy="186612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15992B0-3972-43C1-8CB8-6D17896C86F1}"/>
              </a:ext>
            </a:extLst>
          </p:cNvPr>
          <p:cNvSpPr/>
          <p:nvPr/>
        </p:nvSpPr>
        <p:spPr>
          <a:xfrm>
            <a:off x="478917" y="1735497"/>
            <a:ext cx="5558790" cy="170387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8A6CAD0-5777-461D-82FB-F04B94ACC8B1}"/>
              </a:ext>
            </a:extLst>
          </p:cNvPr>
          <p:cNvSpPr/>
          <p:nvPr/>
        </p:nvSpPr>
        <p:spPr>
          <a:xfrm>
            <a:off x="647604" y="826925"/>
            <a:ext cx="10780204" cy="5542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ค่าเงินบาทยังอยู่ในช่วงอ่อนค่าลง และราคาน้ำมันดิบมีแนวโน้มสูงขึ้นต่อเนื่อง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5204C7-099E-4358-9D91-01BE2F16B8E6}"/>
              </a:ext>
            </a:extLst>
          </p:cNvPr>
          <p:cNvSpPr txBox="1"/>
          <p:nvPr/>
        </p:nvSpPr>
        <p:spPr>
          <a:xfrm>
            <a:off x="-52670" y="286120"/>
            <a:ext cx="8510869" cy="492443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   </a:t>
            </a:r>
            <a:r>
              <a:rPr kumimoji="0" lang="th-TH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ปัจจัยทางเศรษฐกิจ</a:t>
            </a:r>
            <a:r>
              <a:rPr kumimoji="0" lang="en-US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 – </a:t>
            </a:r>
            <a:r>
              <a:rPr kumimoji="0" lang="th-TH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อัตราแลกเปลี่ยน </a:t>
            </a:r>
            <a:r>
              <a:rPr kumimoji="0" lang="en-US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&amp; </a:t>
            </a:r>
            <a:r>
              <a:rPr kumimoji="0" lang="th-TH" sz="26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ราคาน้ำมันดิบ</a:t>
            </a:r>
            <a:endParaRPr kumimoji="0" lang="en-US" sz="2600" b="1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F4239AB6-04A0-46AE-8E4B-EB2EF5526D39}"/>
              </a:ext>
            </a:extLst>
          </p:cNvPr>
          <p:cNvGraphicFramePr/>
          <p:nvPr/>
        </p:nvGraphicFramePr>
        <p:xfrm>
          <a:off x="6122451" y="1314497"/>
          <a:ext cx="5715529" cy="294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8C5B2379-9A95-41A4-8B91-F438D142D2D7}"/>
              </a:ext>
            </a:extLst>
          </p:cNvPr>
          <p:cNvSpPr txBox="1"/>
          <p:nvPr/>
        </p:nvSpPr>
        <p:spPr>
          <a:xfrm>
            <a:off x="477393" y="1901117"/>
            <a:ext cx="5560313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     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แนวโน้มการอ่อนค่าของสกุลเงินบาทเป็นผลดีต่อการแข่งขันด้านราคาของสินค้าไทยในตลาดโลก โดยสกุลเงินบาทอ่อนค่า</a:t>
            </a:r>
            <a:b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</a:b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เมื่อเทียบกับสกุลเงินดอลลาร์สหรัฐ และอ่อนค่าเมื่อเทียบกับสกุลเงินของคู่ค้าและคู่แข่ง ส่งผลดีต่อสินค้าเกษตร อุตสาหกรรมเกษตร และสินค้าอุตสาหกรรมที่เป็นสินค้าส่งออกหลักของประเทศ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D998FA-1728-4427-8F37-78DA37C287EF}"/>
              </a:ext>
            </a:extLst>
          </p:cNvPr>
          <p:cNvSpPr txBox="1"/>
          <p:nvPr/>
        </p:nvSpPr>
        <p:spPr>
          <a:xfrm>
            <a:off x="6224135" y="4799369"/>
            <a:ext cx="5560313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anose="00000400000000000000" pitchFamily="2" charset="-34"/>
                <a:ea typeface="+mn-ea"/>
                <a:cs typeface="Kanit Light" panose="00000400000000000000" pitchFamily="2" charset="-34"/>
              </a:rPr>
              <a:t>ราคาน้ำมันดิบดูไบเพิ่มขึ้นต่อเนื่องจากเดือนสิงหาคม 2564 และช่วยสนับสนุนการส่งออกสินค้าที่เกี่ยวเนื่องกับน้ำมัน เช่น น้ำมันสำเร็จรูป เคมีภัณฑ์ เม็ดพลาสติก อีกทั้งยังเป็นผลดีต่อการส่งออกสินค้ายางพาราธรรมชาติ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anose="00000400000000000000" pitchFamily="2" charset="-34"/>
              <a:ea typeface="+mn-ea"/>
              <a:cs typeface="Kanit Light" panose="00000400000000000000" pitchFamily="2" charset="-34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B70C78AD-B887-4B26-BE18-F021280E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35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216682F-9372-4D7D-A8FB-04E5DDC76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8"/>
          <a:stretch/>
        </p:blipFill>
        <p:spPr>
          <a:xfrm>
            <a:off x="9945465" y="379584"/>
            <a:ext cx="472053" cy="39590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D280F4-BA26-4E81-90C8-C9837DDDBF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6" y="368697"/>
            <a:ext cx="351207" cy="351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54F94-F284-4BF5-B5D7-6DF1AA00B39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3" r="598"/>
          <a:stretch/>
        </p:blipFill>
        <p:spPr bwMode="auto">
          <a:xfrm>
            <a:off x="10961913" y="345415"/>
            <a:ext cx="926106" cy="4518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DCF8677-D5F6-4F36-8BFB-E10B55907584}"/>
              </a:ext>
            </a:extLst>
          </p:cNvPr>
          <p:cNvGraphicFramePr>
            <a:graphicFrameLocks/>
          </p:cNvGraphicFramePr>
          <p:nvPr/>
        </p:nvGraphicFramePr>
        <p:xfrm>
          <a:off x="477393" y="3592287"/>
          <a:ext cx="54203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236138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39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96753"/>
            <a:ext cx="12192000" cy="830997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th-TH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สามารถดาวน์โหลดเอกสารประกอบแถลงข่าวได้ที่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  <a:p>
            <a:pPr algn="ctr" defTabSz="1219140"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www.tpso.moc.go.th</a:t>
            </a:r>
            <a:r>
              <a:rPr lang="th-TH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  หรือสแกน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QR Code</a:t>
            </a:r>
            <a:endParaRPr lang="th-TH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FAEFCB-8F11-4FFD-8DD8-898622FFA4D2}"/>
              </a:ext>
            </a:extLst>
          </p:cNvPr>
          <p:cNvGrpSpPr/>
          <p:nvPr/>
        </p:nvGrpSpPr>
        <p:grpSpPr>
          <a:xfrm>
            <a:off x="3663090" y="2327603"/>
            <a:ext cx="5209441" cy="1410181"/>
            <a:chOff x="3380868" y="2327603"/>
            <a:chExt cx="5209441" cy="1410181"/>
          </a:xfrm>
        </p:grpSpPr>
        <p:pic>
          <p:nvPicPr>
            <p:cNvPr id="6" name="Picture 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87"/>
            <a:stretch/>
          </p:blipFill>
          <p:spPr bwMode="auto">
            <a:xfrm>
              <a:off x="4805758" y="2327603"/>
              <a:ext cx="3784551" cy="1410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51AC0346-7601-43B9-8E17-5BA1D9538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868" y="2450071"/>
              <a:ext cx="1330339" cy="1054927"/>
            </a:xfrm>
            <a:prstGeom prst="rect">
              <a:avLst/>
            </a:prstGeom>
          </p:spPr>
        </p:pic>
      </p:grp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CAE0FF41-099B-4BA3-A9A0-9185850933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21" y="3828352"/>
            <a:ext cx="2246357" cy="22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3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E5D47-0120-E045-BD6C-22B85DE4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" y="0"/>
            <a:ext cx="1219200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6CB2F86-1731-412A-90B9-EBC13FCB17C1}"/>
              </a:ext>
            </a:extLst>
          </p:cNvPr>
          <p:cNvSpPr/>
          <p:nvPr/>
        </p:nvSpPr>
        <p:spPr>
          <a:xfrm>
            <a:off x="380999" y="961120"/>
            <a:ext cx="11412779" cy="5467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0F3D49-F3C2-4CF5-B23D-E90EE28DFF06}"/>
              </a:ext>
            </a:extLst>
          </p:cNvPr>
          <p:cNvSpPr/>
          <p:nvPr/>
        </p:nvSpPr>
        <p:spPr>
          <a:xfrm>
            <a:off x="592666" y="1130970"/>
            <a:ext cx="11051938" cy="5114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61AD21-21D0-430D-9194-915A9B5F1517}"/>
              </a:ext>
            </a:extLst>
          </p:cNvPr>
          <p:cNvSpPr txBox="1"/>
          <p:nvPr/>
        </p:nvSpPr>
        <p:spPr>
          <a:xfrm>
            <a:off x="-37324" y="295737"/>
            <a:ext cx="6217991" cy="615553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34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rPr>
              <a:t>ปัจจัยเฝ้าระวัง</a:t>
            </a:r>
            <a:endParaRPr kumimoji="0" lang="en-US" sz="3400" b="1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11D2A2-AB0A-4901-BEE2-E8824165F2BA}"/>
              </a:ext>
            </a:extLst>
          </p:cNvPr>
          <p:cNvSpPr txBox="1"/>
          <p:nvPr/>
        </p:nvSpPr>
        <p:spPr>
          <a:xfrm>
            <a:off x="3190760" y="3198116"/>
            <a:ext cx="73152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ต้นทุนค่าขนส่งที่สูง จากค่าระวางเรือปรับตัวเพิ่มขึ้น</a:t>
            </a:r>
            <a:endParaRPr kumimoji="0" lang="en-US" sz="22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  <p:pic>
        <p:nvPicPr>
          <p:cNvPr id="31" name="Picture 30" descr="A picture containing sky, boat, water, outdoor&#10;&#10;Description automatically generated">
            <a:extLst>
              <a:ext uri="{FF2B5EF4-FFF2-40B4-BE49-F238E27FC236}">
                <a16:creationId xmlns:a16="http://schemas.microsoft.com/office/drawing/2014/main" id="{E672542A-303E-4175-9142-544A68E24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39" y="3196895"/>
            <a:ext cx="1477895" cy="9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6689FD8-8620-4917-8FAE-4C57AAA5A4EF}"/>
              </a:ext>
            </a:extLst>
          </p:cNvPr>
          <p:cNvGrpSpPr/>
          <p:nvPr/>
        </p:nvGrpSpPr>
        <p:grpSpPr>
          <a:xfrm>
            <a:off x="3219119" y="1755370"/>
            <a:ext cx="8352308" cy="816047"/>
            <a:chOff x="3498979" y="1435858"/>
            <a:chExt cx="8535396" cy="81604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BD0A49-92BE-4449-828F-9A63D035F152}"/>
                </a:ext>
              </a:extLst>
            </p:cNvPr>
            <p:cNvSpPr txBox="1"/>
            <p:nvPr/>
          </p:nvSpPr>
          <p:spPr>
            <a:xfrm>
              <a:off x="3498980" y="1435858"/>
              <a:ext cx="8535395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0" cap="none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 Medium" pitchFamily="2" charset="-34"/>
                  <a:ea typeface="+mn-ea"/>
                  <a:cs typeface="Kanit Medium" pitchFamily="2" charset="-34"/>
                </a:rPr>
                <a:t>อัตราเงินเฟ้อในต่างประเทศปรับตัวสูงขึ้น</a:t>
              </a:r>
              <a:endParaRPr kumimoji="0" lang="en-US" sz="22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F7BA39-5F3E-4FCF-83DF-DB41B236E625}"/>
                </a:ext>
              </a:extLst>
            </p:cNvPr>
            <p:cNvSpPr txBox="1"/>
            <p:nvPr/>
          </p:nvSpPr>
          <p:spPr>
            <a:xfrm>
              <a:off x="3498979" y="1882573"/>
              <a:ext cx="815945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b="1" dirty="0">
                  <a:solidFill>
                    <a:srgbClr val="E7E6E6">
                      <a:lumMod val="75000"/>
                    </a:srgbClr>
                  </a:solidFill>
                  <a:latin typeface="Kanit Light" pitchFamily="2" charset="-34"/>
                  <a:cs typeface="Kanit Light" pitchFamily="2" charset="-34"/>
                </a:rPr>
                <a:t>กระทบต่อ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Kanit Light" pitchFamily="2" charset="-34"/>
                  <a:ea typeface="+mn-ea"/>
                  <a:cs typeface="Kanit Light" pitchFamily="2" charset="-34"/>
                </a:rPr>
                <a:t>อำนาจซื้อของผู้บริโภคในต่างประเทศในระยะสั้น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4F4D10F-1713-48D7-B662-C08D3197E63C}"/>
              </a:ext>
            </a:extLst>
          </p:cNvPr>
          <p:cNvSpPr txBox="1"/>
          <p:nvPr/>
        </p:nvSpPr>
        <p:spPr>
          <a:xfrm>
            <a:off x="3190759" y="3585534"/>
            <a:ext cx="83060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กระทบต่อราคาสินค้า และความสามารถทางการแข่งขันด้านราคา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B1859AF7-916F-4C11-94D5-93845E18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0920" y="6399218"/>
            <a:ext cx="2844800" cy="365125"/>
          </a:xfrm>
        </p:spPr>
        <p:txBody>
          <a:bodyPr/>
          <a:lstStyle/>
          <a:p>
            <a:pPr defTabSz="1219170">
              <a:defRPr/>
            </a:pPr>
            <a:fld id="{241B86AE-BB22-4143-9AF9-164BBE488D17}" type="slidenum">
              <a:rPr lang="th-TH" sz="1400">
                <a:solidFill>
                  <a:schemeClr val="tx1">
                    <a:lumMod val="50000"/>
                    <a:lumOff val="50000"/>
                  </a:schemeClr>
                </a:solidFill>
                <a:latin typeface="Kanit Light" pitchFamily="2" charset="-34"/>
                <a:cs typeface="Kanit Light" pitchFamily="2" charset="-34"/>
              </a:rPr>
              <a:pPr defTabSz="1219170">
                <a:defRPr/>
              </a:pPr>
              <a:t>37</a:t>
            </a:fld>
            <a:endParaRPr lang="th-TH" sz="1400" dirty="0">
              <a:solidFill>
                <a:schemeClr val="tx1">
                  <a:lumMod val="50000"/>
                  <a:lumOff val="50000"/>
                </a:schemeClr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20" name="Picture 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CE61C55-2562-4803-90F9-42A7281C3B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8"/>
          <a:stretch/>
        </p:blipFill>
        <p:spPr>
          <a:xfrm>
            <a:off x="9945465" y="379584"/>
            <a:ext cx="472053" cy="39590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1436798-2759-4843-9955-B878835566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6" y="368697"/>
            <a:ext cx="351207" cy="351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EB88F6-7D89-4122-A531-DD1AFDEE134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3" r="598"/>
          <a:stretch/>
        </p:blipFill>
        <p:spPr bwMode="auto">
          <a:xfrm>
            <a:off x="10961913" y="345415"/>
            <a:ext cx="926106" cy="451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B46B08-3804-4288-8DC6-34DC899583E4}"/>
              </a:ext>
            </a:extLst>
          </p:cNvPr>
          <p:cNvSpPr txBox="1"/>
          <p:nvPr/>
        </p:nvSpPr>
        <p:spPr>
          <a:xfrm>
            <a:off x="3225247" y="4717349"/>
            <a:ext cx="73152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Medium" pitchFamily="2" charset="-34"/>
                <a:ea typeface="+mn-ea"/>
                <a:cs typeface="Kanit Medium" pitchFamily="2" charset="-34"/>
              </a:rPr>
              <a:t>ปัญหาการขาดแคลนชิปเซมิคอนดักเตอร์ในตลาดโลก</a:t>
            </a:r>
            <a:endParaRPr kumimoji="0" lang="en-US" sz="22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Medium" pitchFamily="2" charset="-34"/>
              <a:ea typeface="+mn-ea"/>
              <a:cs typeface="Kanit Medium" pitchFamily="2" charset="-34"/>
            </a:endParaRPr>
          </a:p>
        </p:txBody>
      </p:sp>
      <p:pic>
        <p:nvPicPr>
          <p:cNvPr id="24" name="Picture 2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29058A4-C359-4A35-9E16-5BA3CFC26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81" y="4726486"/>
            <a:ext cx="1503549" cy="1000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737E34-B233-422F-8AC6-4ED1ACDF4D98}"/>
              </a:ext>
            </a:extLst>
          </p:cNvPr>
          <p:cNvSpPr txBox="1"/>
          <p:nvPr/>
        </p:nvSpPr>
        <p:spPr>
          <a:xfrm>
            <a:off x="3225245" y="5138852"/>
            <a:ext cx="83060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ส่งผลต่อภาคการผลิตของอุตสาหกรรม</a:t>
            </a:r>
            <a:r>
              <a:rPr lang="th-TH" b="1" dirty="0">
                <a:solidFill>
                  <a:srgbClr val="E7E6E6">
                    <a:lumMod val="75000"/>
                  </a:srgbClr>
                </a:solidFill>
                <a:latin typeface="Kanit Light" pitchFamily="2" charset="-34"/>
                <a:cs typeface="Kanit Light" pitchFamily="2" charset="-34"/>
              </a:rPr>
              <a:t>อิเล็กทรอนิกส์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t> คอมพิวเตอร์ ยานยนต์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FFB10E4-78AD-4B17-91FE-442707CCE6B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25" y="1666557"/>
            <a:ext cx="1479613" cy="9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5445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1975" y="1153838"/>
          <a:ext cx="11125200" cy="4915986"/>
        </p:xfrm>
        <a:graphic>
          <a:graphicData uri="http://schemas.openxmlformats.org/drawingml/2006/table">
            <a:tbl>
              <a:tblPr/>
              <a:tblGrid>
                <a:gridCol w="2433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367">
                  <a:extLst>
                    <a:ext uri="{9D8B030D-6E8A-4147-A177-3AD203B41FA5}">
                      <a16:colId xmlns:a16="http://schemas.microsoft.com/office/drawing/2014/main" val="2837111732"/>
                    </a:ext>
                  </a:extLst>
                </a:gridCol>
                <a:gridCol w="3036367">
                  <a:extLst>
                    <a:ext uri="{9D8B030D-6E8A-4147-A177-3AD203B41FA5}">
                      <a16:colId xmlns:a16="http://schemas.microsoft.com/office/drawing/2014/main" val="1262222705"/>
                    </a:ext>
                  </a:extLst>
                </a:gridCol>
              </a:tblGrid>
              <a:tr h="299253">
                <a:tc gridSpan="2"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ทั้งปี 2564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แนวโน้มช่วงที่เหลือของปี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7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นปี 2564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53"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อัตราขยายตัว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มูลค่าล้าน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USD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มูลค่าล้าน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USD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ค่าเฉลี่ยต่อเดือน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(ล้าน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USD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 Light" panose="00000400000000000000" pitchFamily="2" charset="-34"/>
                          <a:cs typeface="Kanit Light" panose="00000400000000000000" pitchFamily="2" charset="-34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D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18.00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273,328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73,331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24,444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681346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17.00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271,012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71,014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23,671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09244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16.00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268,696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68,698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22,899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1403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15.00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266,379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66,382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22,127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344340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14.00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264,063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64,065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21,355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256316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13.00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261,747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61,749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20,583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996902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12.00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259,430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59,433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19,811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50604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11.00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257,114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57,116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19,039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04555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254,798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54,800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18,267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73051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9.00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252,481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52,483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17,494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973001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8.00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250,165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50,167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16,722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899390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7.00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247,848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47,851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15,950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759712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6.00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245,532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45,534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15,178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917867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5.00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243,216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43,218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14,406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238965"/>
                  </a:ext>
                </a:extLst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231,634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31,636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 Light" panose="00000400000000000000" pitchFamily="2" charset="-34"/>
                          <a:ea typeface="+mn-ea"/>
                          <a:cs typeface="Kanit Light" panose="00000400000000000000" pitchFamily="2" charset="-34"/>
                        </a:rPr>
                        <a:t>10,545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139491"/>
                  </a:ext>
                </a:extLst>
              </a:tr>
            </a:tbl>
          </a:graphicData>
        </a:graphic>
      </p:graphicFrame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0BEC705-1196-4877-A8C7-0B284B7A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B86AE-BB22-4143-9AF9-164BBE488D17}" type="slidenum"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Kanit Light" pitchFamily="2" charset="-34"/>
                <a:ea typeface="+mn-ea"/>
                <a:cs typeface="Kanit Light" pitchFamily="2" charset="-3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Kanit Light" pitchFamily="2" charset="-34"/>
              <a:ea typeface="+mn-ea"/>
              <a:cs typeface="Kanit Light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DB849-B468-4824-BF2F-259BE9728DC9}"/>
              </a:ext>
            </a:extLst>
          </p:cNvPr>
          <p:cNvSpPr txBox="1"/>
          <p:nvPr/>
        </p:nvSpPr>
        <p:spPr>
          <a:xfrm>
            <a:off x="374665" y="381542"/>
            <a:ext cx="921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Kanit SemiBold" pitchFamily="2" charset="-34"/>
                <a:ea typeface="+mn-ea"/>
                <a:cs typeface="Kanit SemiBold" pitchFamily="2" charset="-34"/>
              </a:rPr>
              <a:t>แนวโน้มการส่งออกปี 2564</a:t>
            </a:r>
          </a:p>
        </p:txBody>
      </p:sp>
    </p:spTree>
    <p:extLst>
      <p:ext uri="{BB962C8B-B14F-4D97-AF65-F5344CB8AC3E}">
        <p14:creationId xmlns:p14="http://schemas.microsoft.com/office/powerpoint/2010/main" val="185798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82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54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6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8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5838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4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569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554857" cy="68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8034</Words>
  <Application>Microsoft Office PowerPoint</Application>
  <PresentationFormat>Widescreen</PresentationFormat>
  <Paragraphs>790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Kanit Medium</vt:lpstr>
      <vt:lpstr>Kanit Light</vt:lpstr>
      <vt:lpstr>Franklin Gothic Book</vt:lpstr>
      <vt:lpstr>Kanit SemiBold</vt:lpstr>
      <vt:lpstr>Kanit</vt:lpstr>
      <vt:lpstr>TH SarabunPSK</vt:lpstr>
      <vt:lpstr>Calibri Light</vt:lpstr>
      <vt:lpstr>FreesiaUPC</vt:lpstr>
      <vt:lpstr>Calibri</vt:lpstr>
      <vt:lpstr>Arial</vt:lpstr>
      <vt:lpstr>Kanit ExtraLight</vt:lpstr>
      <vt:lpstr>Symbol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Mr.Nutthawat  Akkraniwong</dc:creator>
  <cp:lastModifiedBy>yoOHOyo MOC</cp:lastModifiedBy>
  <cp:revision>96</cp:revision>
  <cp:lastPrinted>2021-10-21T16:58:19Z</cp:lastPrinted>
  <dcterms:created xsi:type="dcterms:W3CDTF">2021-08-22T06:05:48Z</dcterms:created>
  <dcterms:modified xsi:type="dcterms:W3CDTF">2021-10-26T07:38:15Z</dcterms:modified>
</cp:coreProperties>
</file>