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notesSlides/notesSlide7.xml" ContentType="application/vnd.openxmlformats-officedocument.presentationml.notesSlide+xml"/>
  <Override PartName="/ppt/charts/chart8.xml" ContentType="application/vnd.openxmlformats-officedocument.drawingml.chart+xml"/>
  <Override PartName="/ppt/notesSlides/notesSlide8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9.xml" ContentType="application/vnd.openxmlformats-officedocument.presentationml.notesSlide+xml"/>
  <Override PartName="/ppt/charts/chart1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1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charts/chart17.xml" ContentType="application/vnd.openxmlformats-officedocument.drawingml.chart+xml"/>
  <Override PartName="/ppt/notesSlides/notesSlide11.xml" ContentType="application/vnd.openxmlformats-officedocument.presentationml.notesSlide+xml"/>
  <Override PartName="/ppt/charts/chart1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</p:sldMasterIdLst>
  <p:notesMasterIdLst>
    <p:notesMasterId r:id="rId29"/>
  </p:notesMasterIdLst>
  <p:handoutMasterIdLst>
    <p:handoutMasterId r:id="rId30"/>
  </p:handoutMasterIdLst>
  <p:sldIdLst>
    <p:sldId id="1725" r:id="rId3"/>
    <p:sldId id="1795" r:id="rId4"/>
    <p:sldId id="1726" r:id="rId5"/>
    <p:sldId id="1775" r:id="rId6"/>
    <p:sldId id="1768" r:id="rId7"/>
    <p:sldId id="1780" r:id="rId8"/>
    <p:sldId id="1779" r:id="rId9"/>
    <p:sldId id="1778" r:id="rId10"/>
    <p:sldId id="1701" r:id="rId11"/>
    <p:sldId id="1493" r:id="rId12"/>
    <p:sldId id="1714" r:id="rId13"/>
    <p:sldId id="1715" r:id="rId14"/>
    <p:sldId id="1678" r:id="rId15"/>
    <p:sldId id="1786" r:id="rId16"/>
    <p:sldId id="1767" r:id="rId17"/>
    <p:sldId id="1781" r:id="rId18"/>
    <p:sldId id="1782" r:id="rId19"/>
    <p:sldId id="1797" r:id="rId20"/>
    <p:sldId id="1798" r:id="rId21"/>
    <p:sldId id="1799" r:id="rId22"/>
    <p:sldId id="1800" r:id="rId23"/>
    <p:sldId id="1801" r:id="rId24"/>
    <p:sldId id="1802" r:id="rId25"/>
    <p:sldId id="1705" r:id="rId26"/>
    <p:sldId id="1776" r:id="rId27"/>
    <p:sldId id="1608" r:id="rId28"/>
  </p:sldIdLst>
  <p:sldSz cx="9144000" cy="5143500" type="screen16x9"/>
  <p:notesSz cx="6807200" cy="9939338"/>
  <p:embeddedFontLst>
    <p:embeddedFont>
      <p:font typeface="Calibri Light" panose="020F0302020204030204" pitchFamily="34" charset="0"/>
      <p:regular r:id="rId31"/>
      <p:italic r:id="rId32"/>
    </p:embeddedFont>
    <p:embeddedFont>
      <p:font typeface="FreesiaUPC" panose="020B0604020202020204" pitchFamily="34" charset="-34"/>
      <p:regular r:id="rId33"/>
      <p:bold r:id="rId34"/>
      <p:italic r:id="rId35"/>
      <p:boldItalic r:id="rId36"/>
    </p:embeddedFont>
    <p:embeddedFont>
      <p:font typeface="TH SarabunPSK" panose="020B0500040200020003" pitchFamily="34" charset="-34"/>
      <p:regular r:id="rId37"/>
      <p:bold r:id="rId38"/>
      <p:italic r:id="rId39"/>
      <p:boldItalic r:id="rId40"/>
    </p:embeddedFont>
    <p:embeddedFont>
      <p:font typeface="Bernard MT Condensed" panose="02050806060905020404" pitchFamily="18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ordia New" panose="020B0304020202020204" pitchFamily="34" charset="-34"/>
      <p:regular r:id="rId46"/>
      <p:bold r:id="rId47"/>
      <p:italic r:id="rId48"/>
      <p:boldItalic r:id="rId49"/>
    </p:embeddedFont>
    <p:embeddedFont>
      <p:font typeface="Angsana New" panose="02020603050405020304" pitchFamily="18" charset="-34"/>
      <p:regular r:id="rId50"/>
      <p:bold r:id="rId51"/>
      <p:italic r:id="rId52"/>
      <p:boldItalic r:id="rId53"/>
    </p:embeddedFont>
    <p:embeddedFont>
      <p:font typeface="Daytona" panose="020B0604020202020204" charset="0"/>
      <p:regular r:id="rId54"/>
      <p:bold r:id="rId55"/>
    </p:embeddedFont>
    <p:embeddedFont>
      <p:font typeface="JasmineUPC" panose="02020603050405020304" pitchFamily="18" charset="-34"/>
      <p:regular r:id="rId56"/>
      <p:bold r:id="rId57"/>
      <p:italic r:id="rId58"/>
      <p:boldItalic r:id="rId59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uttavut Mr. Sukontabarame" initials="NMS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CC3300"/>
    <a:srgbClr val="990000"/>
    <a:srgbClr val="FF6600"/>
    <a:srgbClr val="DBEEF4"/>
    <a:srgbClr val="D99694"/>
    <a:srgbClr val="358DA5"/>
    <a:srgbClr val="4FFF9F"/>
    <a:srgbClr val="FF330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721" autoAdjust="0"/>
    <p:restoredTop sz="99645" autoAdjust="0"/>
  </p:normalViewPr>
  <p:slideViewPr>
    <p:cSldViewPr showGuides="1">
      <p:cViewPr varScale="1">
        <p:scale>
          <a:sx n="148" d="100"/>
          <a:sy n="148" d="100"/>
        </p:scale>
        <p:origin x="336" y="108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font" Target="fonts/font28.fntdata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2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font" Target="fonts/font29.fntdata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font" Target="fonts/font27.fntdata"/><Relationship Id="rId10" Type="http://schemas.openxmlformats.org/officeDocument/2006/relationships/slide" Target="slides/slide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F:\&#3591;&#3634;&#3609;&#3594;&#3656;&#3623;&#3591;%20WFH\5.&#3626;&#3656;&#3591;&#3629;&#3629;&#3585;%202563\11.&#3626;&#3588;.63\MyWork\ExportMonthly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3591;&#3634;&#3609;&#3594;&#3656;&#3623;&#3591;%20WFH\5.&#3626;&#3656;&#3591;&#3629;&#3629;&#3585;%202563\11.&#3626;&#3588;.63\MyWork\PMI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Master%20&#3626;&#3636;&#3609;&#3588;&#3657;&#3634;&#3649;&#3621;&#3632;&#3605;&#3621;&#3634;&#3604;&#3626;&#3656;&#3591;&#3629;&#3629;&#3585;&#3648;&#3604;&#3639;&#3629;&#3609;&#3626;&#3636;&#3591;&#3627;&#3634;&#3588;&#3617;%2063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user\Desktop\Master%20&#3626;&#3636;&#3609;&#3588;&#3657;&#3634;&#3649;&#3621;&#3632;&#3605;&#3621;&#3634;&#3604;&#3626;&#3656;&#3591;&#3629;&#3629;&#3585;&#3648;&#3604;&#3639;&#3629;&#3609;&#3626;&#3636;&#3591;&#3627;&#3634;&#3588;&#3617;%2063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643077887847279E-2"/>
          <c:y val="6.6858805202691399E-2"/>
          <c:w val="0.87757673630345767"/>
          <c:h val="0.635211265175906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หักสินค้าเกี่ยวเนื่องกับน้ำมัน ทองคำ และอาวุธฯ (%YoY)</c:v>
                </c:pt>
              </c:strCache>
            </c:strRef>
          </c:tx>
          <c:spPr>
            <a:ln>
              <a:solidFill>
                <a:schemeClr val="tx1">
                  <a:lumMod val="95000"/>
                  <a:lumOff val="5000"/>
                </a:schemeClr>
              </a:solidFill>
            </a:ln>
          </c:spPr>
          <c:marker>
            <c:symbol val="none"/>
          </c:marker>
          <c:dLbls>
            <c:dLbl>
              <c:idx val="12"/>
              <c:layout>
                <c:manualLayout>
                  <c:x val="5.5287358008439189E-2"/>
                  <c:y val="2.1908853419419984E-2"/>
                </c:manualLayout>
              </c:layout>
              <c:tx>
                <c:rich>
                  <a:bodyPr/>
                  <a:lstStyle/>
                  <a:p>
                    <a:pPr>
                      <a:defRPr sz="2000" b="1">
                        <a:solidFill>
                          <a:srgbClr val="C00000"/>
                        </a:solidFill>
                        <a:latin typeface="Cordia New" panose="020B0304020202020204" pitchFamily="34" charset="-34"/>
                        <a:cs typeface="Cordia New" panose="020B0304020202020204" pitchFamily="34" charset="-34"/>
                      </a:defRPr>
                    </a:pPr>
                    <a:r>
                      <a:rPr lang="en-US" dirty="0">
                        <a:latin typeface="Cordia New" panose="020B0304020202020204" pitchFamily="34" charset="-34"/>
                        <a:cs typeface="Cordia New" panose="020B0304020202020204" pitchFamily="34" charset="-34"/>
                      </a:rPr>
                      <a:t>-14.11</a:t>
                    </a:r>
                  </a:p>
                </c:rich>
              </c:tx>
              <c:spPr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2993530068986049E-2"/>
                      <c:h val="0.1022413159572932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630-4433-A2B4-8EF1534161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Sheet1!$A$75:$A$105</c:f>
              <c:numCache>
                <c:formatCode>mmm\-yy</c:formatCode>
                <c:ptCount val="15"/>
                <c:pt idx="0">
                  <c:v>22828</c:v>
                </c:pt>
                <c:pt idx="1">
                  <c:v>22859</c:v>
                </c:pt>
                <c:pt idx="2">
                  <c:v>22890</c:v>
                </c:pt>
                <c:pt idx="3">
                  <c:v>22920</c:v>
                </c:pt>
                <c:pt idx="4">
                  <c:v>22951</c:v>
                </c:pt>
                <c:pt idx="5">
                  <c:v>22981</c:v>
                </c:pt>
                <c:pt idx="6">
                  <c:v>23012</c:v>
                </c:pt>
                <c:pt idx="7">
                  <c:v>23043</c:v>
                </c:pt>
                <c:pt idx="8">
                  <c:v>23071</c:v>
                </c:pt>
                <c:pt idx="9">
                  <c:v>23102</c:v>
                </c:pt>
                <c:pt idx="10">
                  <c:v>23132</c:v>
                </c:pt>
                <c:pt idx="11">
                  <c:v>23163</c:v>
                </c:pt>
                <c:pt idx="12">
                  <c:v>23193</c:v>
                </c:pt>
                <c:pt idx="13">
                  <c:v>23224</c:v>
                </c:pt>
              </c:numCache>
            </c:numRef>
          </c:cat>
          <c:val>
            <c:numRef>
              <c:f>Sheet1!$B$75:$B$105</c:f>
              <c:numCache>
                <c:formatCode>0.00</c:formatCode>
                <c:ptCount val="15"/>
                <c:pt idx="0">
                  <c:v>1.5370383872261317</c:v>
                </c:pt>
                <c:pt idx="1">
                  <c:v>-7.2904080363597901</c:v>
                </c:pt>
                <c:pt idx="2">
                  <c:v>-1.054276966689363</c:v>
                </c:pt>
                <c:pt idx="3">
                  <c:v>-0.95367487498820325</c:v>
                </c:pt>
                <c:pt idx="4">
                  <c:v>-4.6342451940776677</c:v>
                </c:pt>
                <c:pt idx="5">
                  <c:v>1.1611631061742729</c:v>
                </c:pt>
                <c:pt idx="6">
                  <c:v>-0.61743716658154013</c:v>
                </c:pt>
                <c:pt idx="7">
                  <c:v>1.5110202890088995</c:v>
                </c:pt>
                <c:pt idx="8">
                  <c:v>2.124488657247642</c:v>
                </c:pt>
                <c:pt idx="9">
                  <c:v>-7.5308114666320005</c:v>
                </c:pt>
                <c:pt idx="10">
                  <c:v>-27.19</c:v>
                </c:pt>
                <c:pt idx="11">
                  <c:v>-17.2</c:v>
                </c:pt>
                <c:pt idx="12">
                  <c:v>-13</c:v>
                </c:pt>
                <c:pt idx="13">
                  <c:v>-14.11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C6BE-415F-86BB-D21EDC2F645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ส่งออกรวม (%YoY)</c:v>
                </c:pt>
              </c:strCache>
            </c:strRef>
          </c:tx>
          <c:spPr>
            <a:ln>
              <a:solidFill>
                <a:schemeClr val="accent5"/>
              </a:solidFill>
            </a:ln>
          </c:spPr>
          <c:marker>
            <c:symbol val="none"/>
          </c:marker>
          <c:dLbls>
            <c:dLbl>
              <c:idx val="13"/>
              <c:layout>
                <c:manualLayout>
                  <c:x val="-8.3193062406065124E-3"/>
                  <c:y val="-3.6514755699033979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630-4433-A2B4-8EF1534161EF}"/>
                </c:ext>
              </c:extLst>
            </c:dLbl>
            <c:dLbl>
              <c:idx val="14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630-4433-A2B4-8EF1534161EF}"/>
                </c:ext>
              </c:extLst>
            </c:dLbl>
            <c:dLbl>
              <c:idx val="15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630-4433-A2B4-8EF1534161EF}"/>
                </c:ext>
              </c:extLst>
            </c:dLbl>
            <c:dLbl>
              <c:idx val="16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630-4433-A2B4-8EF1534161EF}"/>
                </c:ext>
              </c:extLst>
            </c:dLbl>
            <c:dLbl>
              <c:idx val="17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630-4433-A2B4-8EF1534161EF}"/>
                </c:ext>
              </c:extLst>
            </c:dLbl>
            <c:dLbl>
              <c:idx val="18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630-4433-A2B4-8EF1534161EF}"/>
                </c:ext>
              </c:extLst>
            </c:dLbl>
            <c:dLbl>
              <c:idx val="19"/>
              <c:spPr>
                <a:solidFill>
                  <a:schemeClr val="accent5">
                    <a:alpha val="29000"/>
                  </a:schemeClr>
                </a:solidFill>
              </c:spPr>
              <c:txPr>
                <a:bodyPr/>
                <a:lstStyle/>
                <a:p>
                  <a:pPr algn="ctr" rtl="0">
                    <a:defRPr lang="en-US" sz="2000" b="1" i="0" u="none" strike="noStrike" kern="1200" baseline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FreesiaUPC" pitchFamily="34" charset="-34"/>
                      <a:ea typeface="+mn-ea"/>
                      <a:cs typeface="FreesiaUPC" pitchFamily="34" charset="-34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630-4433-A2B4-8EF1534161EF}"/>
                </c:ext>
              </c:extLst>
            </c:dLbl>
            <c:dLbl>
              <c:idx val="20"/>
              <c:spPr>
                <a:solidFill>
                  <a:schemeClr val="accent5">
                    <a:alpha val="29000"/>
                  </a:schemeClr>
                </a:solidFill>
              </c:spPr>
              <c:txPr>
                <a:bodyPr/>
                <a:lstStyle/>
                <a:p>
                  <a:pPr algn="ctr" rtl="0">
                    <a:defRPr lang="en-US" sz="2000" b="1" i="0" u="none" strike="noStrike" kern="1200" baseline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FreesiaUPC" pitchFamily="34" charset="-34"/>
                      <a:ea typeface="+mn-ea"/>
                      <a:cs typeface="FreesiaUPC" pitchFamily="34" charset="-34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630-4433-A2B4-8EF1534161EF}"/>
                </c:ext>
              </c:extLst>
            </c:dLbl>
            <c:dLbl>
              <c:idx val="21"/>
              <c:spPr>
                <a:solidFill>
                  <a:schemeClr val="accent5">
                    <a:alpha val="29000"/>
                  </a:schemeClr>
                </a:solidFill>
              </c:spPr>
              <c:txPr>
                <a:bodyPr/>
                <a:lstStyle/>
                <a:p>
                  <a:pPr algn="ctr" rtl="0">
                    <a:defRPr lang="en-US" sz="2000" b="1" i="0" u="none" strike="noStrike" kern="1200" baseline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FreesiaUPC" pitchFamily="34" charset="-34"/>
                      <a:ea typeface="+mn-ea"/>
                      <a:cs typeface="FreesiaUPC" pitchFamily="34" charset="-34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630-4433-A2B4-8EF1534161EF}"/>
                </c:ext>
              </c:extLst>
            </c:dLbl>
            <c:dLbl>
              <c:idx val="23"/>
              <c:spPr>
                <a:solidFill>
                  <a:schemeClr val="accent5">
                    <a:alpha val="29000"/>
                  </a:schemeClr>
                </a:solidFill>
              </c:spPr>
              <c:txPr>
                <a:bodyPr/>
                <a:lstStyle/>
                <a:p>
                  <a:pPr algn="ctr" rtl="0">
                    <a:defRPr lang="en-US" sz="2000" b="1" i="0" u="none" strike="noStrike" kern="1200" baseline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FreesiaUPC" pitchFamily="34" charset="-34"/>
                      <a:ea typeface="+mn-ea"/>
                      <a:cs typeface="FreesiaUPC" pitchFamily="34" charset="-34"/>
                    </a:defRPr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F38D-4B8C-8755-E3AAA7B97C4B}"/>
                </c:ext>
              </c:extLst>
            </c:dLbl>
            <c:dLbl>
              <c:idx val="24"/>
              <c:spPr>
                <a:solidFill>
                  <a:schemeClr val="accent5">
                    <a:alpha val="29000"/>
                  </a:schemeClr>
                </a:solidFill>
              </c:spPr>
              <c:txPr>
                <a:bodyPr/>
                <a:lstStyle/>
                <a:p>
                  <a:pPr algn="ctr" rtl="0">
                    <a:defRPr lang="en-US" sz="2000" b="1" i="0" u="none" strike="noStrike" kern="1200" baseline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FreesiaUPC" pitchFamily="34" charset="-34"/>
                      <a:ea typeface="+mn-ea"/>
                      <a:cs typeface="FreesiaUPC" pitchFamily="34" charset="-34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630-4433-A2B4-8EF1534161EF}"/>
                </c:ext>
              </c:extLst>
            </c:dLbl>
            <c:spPr>
              <a:solidFill>
                <a:schemeClr val="accent5">
                  <a:alpha val="29000"/>
                </a:schemeClr>
              </a:solidFill>
            </c:spPr>
            <c:txPr>
              <a:bodyPr/>
              <a:lstStyle/>
              <a:p>
                <a:pPr>
                  <a:defRPr sz="20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Sheet1!$A$75:$A$105</c:f>
              <c:numCache>
                <c:formatCode>mmm\-yy</c:formatCode>
                <c:ptCount val="15"/>
                <c:pt idx="0">
                  <c:v>22828</c:v>
                </c:pt>
                <c:pt idx="1">
                  <c:v>22859</c:v>
                </c:pt>
                <c:pt idx="2">
                  <c:v>22890</c:v>
                </c:pt>
                <c:pt idx="3">
                  <c:v>22920</c:v>
                </c:pt>
                <c:pt idx="4">
                  <c:v>22951</c:v>
                </c:pt>
                <c:pt idx="5">
                  <c:v>22981</c:v>
                </c:pt>
                <c:pt idx="6">
                  <c:v>23012</c:v>
                </c:pt>
                <c:pt idx="7">
                  <c:v>23043</c:v>
                </c:pt>
                <c:pt idx="8">
                  <c:v>23071</c:v>
                </c:pt>
                <c:pt idx="9">
                  <c:v>23102</c:v>
                </c:pt>
                <c:pt idx="10">
                  <c:v>23132</c:v>
                </c:pt>
                <c:pt idx="11">
                  <c:v>23163</c:v>
                </c:pt>
                <c:pt idx="12">
                  <c:v>23193</c:v>
                </c:pt>
                <c:pt idx="13">
                  <c:v>23224</c:v>
                </c:pt>
              </c:numCache>
            </c:numRef>
          </c:cat>
          <c:val>
            <c:numRef>
              <c:f>Sheet1!$C$75:$C$105</c:f>
              <c:numCache>
                <c:formatCode>0.00_ ;[Red]\-0.00\ </c:formatCode>
                <c:ptCount val="15"/>
                <c:pt idx="0">
                  <c:v>4.2844447591914667</c:v>
                </c:pt>
                <c:pt idx="1">
                  <c:v>-3.9966268385372734</c:v>
                </c:pt>
                <c:pt idx="2">
                  <c:v>-1.3871355098023852</c:v>
                </c:pt>
                <c:pt idx="3">
                  <c:v>-4.5362106756119145</c:v>
                </c:pt>
                <c:pt idx="4">
                  <c:v>-7.3894798238518176</c:v>
                </c:pt>
                <c:pt idx="5">
                  <c:v>-1.3</c:v>
                </c:pt>
                <c:pt idx="6">
                  <c:v>3.35</c:v>
                </c:pt>
                <c:pt idx="7">
                  <c:v>-4.47</c:v>
                </c:pt>
                <c:pt idx="8">
                  <c:v>4.17</c:v>
                </c:pt>
                <c:pt idx="9">
                  <c:v>2.1229557321421724</c:v>
                </c:pt>
                <c:pt idx="10">
                  <c:v>-22.5</c:v>
                </c:pt>
                <c:pt idx="11">
                  <c:v>-23.17</c:v>
                </c:pt>
                <c:pt idx="12">
                  <c:v>-11.4</c:v>
                </c:pt>
                <c:pt idx="13">
                  <c:v>-7.94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F-C6BE-415F-86BB-D21EDC2F64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541248"/>
        <c:axId val="5563520"/>
      </c:lineChart>
      <c:dateAx>
        <c:axId val="5541248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txPr>
          <a:bodyPr/>
          <a:lstStyle/>
          <a:p>
            <a:pPr>
              <a:defRPr sz="1800"/>
            </a:pPr>
            <a:endParaRPr lang="en-US"/>
          </a:p>
        </c:txPr>
        <c:crossAx val="5563520"/>
        <c:crosses val="autoZero"/>
        <c:auto val="1"/>
        <c:lblOffset val="100"/>
        <c:baseTimeUnit val="months"/>
        <c:majorUnit val="1"/>
        <c:majorTimeUnit val="months"/>
      </c:dateAx>
      <c:valAx>
        <c:axId val="5563520"/>
        <c:scaling>
          <c:orientation val="minMax"/>
        </c:scaling>
        <c:delete val="0"/>
        <c:axPos val="l"/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55412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6.8138362420296514E-2"/>
          <c:y val="7.3029511398066613E-3"/>
          <c:w val="0.86394567251964305"/>
          <c:h val="9.8231040154157831E-2"/>
        </c:manualLayout>
      </c:layout>
      <c:overlay val="1"/>
      <c:txPr>
        <a:bodyPr/>
        <a:lstStyle/>
        <a:p>
          <a:pPr>
            <a:defRPr sz="1600" b="1">
              <a:effectLst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600">
          <a:latin typeface="FreesiaUPC" pitchFamily="34" charset="-34"/>
          <a:cs typeface="FreesiaUPC" pitchFamily="34" charset="-34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th-TH" dirty="0"/>
              <a:t>ส่งออกไปจีน</a:t>
            </a:r>
          </a:p>
        </c:rich>
      </c:tx>
      <c:layout>
        <c:manualLayout>
          <c:xMode val="edge"/>
          <c:yMode val="edge"/>
          <c:x val="0.27717574478424795"/>
          <c:y val="7.5589543551025278E-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733124174227701"/>
          <c:y val="0.22999308429989868"/>
          <c:w val="0.7966681464137273"/>
          <c:h val="0.5334158928539227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2558-2562</c:v>
                </c:pt>
              </c:strCache>
            </c:strRef>
          </c:tx>
          <c:spPr>
            <a:ln>
              <a:solidFill>
                <a:srgbClr val="2A5283"/>
              </a:solidFill>
              <a:prstDash val="sysDash"/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1994.5459999999998</c:v>
                </c:pt>
                <c:pt idx="1">
                  <c:v>2112.4460000000004</c:v>
                </c:pt>
                <c:pt idx="2">
                  <c:v>2328.7959999999998</c:v>
                </c:pt>
                <c:pt idx="3">
                  <c:v>2157.9960000000001</c:v>
                </c:pt>
                <c:pt idx="4">
                  <c:v>2307.1640000000002</c:v>
                </c:pt>
                <c:pt idx="5">
                  <c:v>2099.0619999999999</c:v>
                </c:pt>
                <c:pt idx="6">
                  <c:v>2205.6680000000001</c:v>
                </c:pt>
                <c:pt idx="7">
                  <c:v>2465.5639999999999</c:v>
                </c:pt>
                <c:pt idx="8">
                  <c:v>2285.598</c:v>
                </c:pt>
                <c:pt idx="9">
                  <c:v>2438.5140000000001</c:v>
                </c:pt>
                <c:pt idx="10">
                  <c:v>2500.1940000000004</c:v>
                </c:pt>
                <c:pt idx="11">
                  <c:v>2409.3339999999998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D1DC-4DE8-843E-E796D5BEED8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2562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2002.08</c:v>
                </c:pt>
                <c:pt idx="1">
                  <c:v>2287.5100000000002</c:v>
                </c:pt>
                <c:pt idx="2">
                  <c:v>2412.37</c:v>
                </c:pt>
                <c:pt idx="3">
                  <c:v>2446.87</c:v>
                </c:pt>
                <c:pt idx="4">
                  <c:v>2523.8200000000002</c:v>
                </c:pt>
                <c:pt idx="5">
                  <c:v>2120.1999999999998</c:v>
                </c:pt>
                <c:pt idx="6">
                  <c:v>2527.58</c:v>
                </c:pt>
                <c:pt idx="7">
                  <c:v>2677.36</c:v>
                </c:pt>
                <c:pt idx="8">
                  <c:v>2352.21</c:v>
                </c:pt>
                <c:pt idx="9">
                  <c:v>2557.88</c:v>
                </c:pt>
                <c:pt idx="10">
                  <c:v>2647.17</c:v>
                </c:pt>
                <c:pt idx="11">
                  <c:v>2614.39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D1DC-4DE8-843E-E796D5BEED8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2563</c:v>
                </c:pt>
              </c:strCache>
            </c:strRef>
          </c:tx>
          <c:spPr>
            <a:ln w="57150">
              <a:solidFill>
                <a:srgbClr val="FFC000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2106.8200000000002</c:v>
                </c:pt>
                <c:pt idx="1">
                  <c:v>2241.17</c:v>
                </c:pt>
                <c:pt idx="2">
                  <c:v>2296.2800000000002</c:v>
                </c:pt>
                <c:pt idx="3">
                  <c:v>2667.54</c:v>
                </c:pt>
                <c:pt idx="4">
                  <c:v>2909.28</c:v>
                </c:pt>
                <c:pt idx="5">
                  <c:v>2374.66</c:v>
                </c:pt>
                <c:pt idx="6">
                  <c:v>2459.89</c:v>
                </c:pt>
                <c:pt idx="7">
                  <c:v>2569.62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1DC-4DE8-843E-E796D5BEED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4743808"/>
        <c:axId val="34745344"/>
      </c:lineChart>
      <c:catAx>
        <c:axId val="347438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200"/>
            </a:pPr>
            <a:endParaRPr lang="en-US"/>
          </a:p>
        </c:txPr>
        <c:crossAx val="34745344"/>
        <c:crosses val="autoZero"/>
        <c:auto val="1"/>
        <c:lblAlgn val="ctr"/>
        <c:lblOffset val="100"/>
        <c:noMultiLvlLbl val="0"/>
      </c:catAx>
      <c:valAx>
        <c:axId val="34745344"/>
        <c:scaling>
          <c:orientation val="minMax"/>
          <c:max val="3200"/>
          <c:min val="1800"/>
        </c:scaling>
        <c:delete val="0"/>
        <c:axPos val="l"/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34743808"/>
        <c:crosses val="autoZero"/>
        <c:crossBetween val="between"/>
        <c:majorUnit val="200"/>
      </c:valAx>
    </c:plotArea>
    <c:legend>
      <c:legendPos val="r"/>
      <c:layout>
        <c:manualLayout>
          <c:xMode val="edge"/>
          <c:yMode val="edge"/>
          <c:x val="0"/>
          <c:y val="0.88442443534250736"/>
          <c:w val="1"/>
          <c:h val="0.10851766454940119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>
          <a:latin typeface="FreesiaUPC" panose="020B0604020202020204" pitchFamily="34" charset="-34"/>
          <a:cs typeface="FreesiaUPC" panose="020B0604020202020204" pitchFamily="34" charset="-34"/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th-TH" dirty="0"/>
              <a:t>ส่งออกไปญี่ปุ่น</a:t>
            </a:r>
          </a:p>
        </c:rich>
      </c:tx>
      <c:layout>
        <c:manualLayout>
          <c:xMode val="edge"/>
          <c:yMode val="edge"/>
          <c:x val="0.27717574478424795"/>
          <c:y val="7.5589543551025278E-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733124174227701"/>
          <c:y val="0.22999308429989868"/>
          <c:w val="0.7966681464137273"/>
          <c:h val="0.5334158928539227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2558-2562</c:v>
                </c:pt>
              </c:strCache>
            </c:strRef>
          </c:tx>
          <c:spPr>
            <a:ln>
              <a:solidFill>
                <a:srgbClr val="2A5283"/>
              </a:solidFill>
              <a:prstDash val="sysDash"/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1762.0900000000001</c:v>
                </c:pt>
                <c:pt idx="1">
                  <c:v>2016.886</c:v>
                </c:pt>
                <c:pt idx="2">
                  <c:v>1952.2639999999999</c:v>
                </c:pt>
                <c:pt idx="3">
                  <c:v>1573.6200000000001</c:v>
                </c:pt>
                <c:pt idx="4">
                  <c:v>1936.114</c:v>
                </c:pt>
                <c:pt idx="5">
                  <c:v>1929.7279999999998</c:v>
                </c:pt>
                <c:pt idx="6">
                  <c:v>1788.3580000000002</c:v>
                </c:pt>
                <c:pt idx="7">
                  <c:v>1896.8419999999999</c:v>
                </c:pt>
                <c:pt idx="8">
                  <c:v>1850.9360000000001</c:v>
                </c:pt>
                <c:pt idx="9">
                  <c:v>1947.9920000000002</c:v>
                </c:pt>
                <c:pt idx="10">
                  <c:v>2025.3139999999999</c:v>
                </c:pt>
                <c:pt idx="11">
                  <c:v>1732.4940000000001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FDDF-458F-808C-6952023191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2562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2037.86</c:v>
                </c:pt>
                <c:pt idx="1">
                  <c:v>2157.15</c:v>
                </c:pt>
                <c:pt idx="2">
                  <c:v>2219.12</c:v>
                </c:pt>
                <c:pt idx="3">
                  <c:v>1699.17</c:v>
                </c:pt>
                <c:pt idx="4">
                  <c:v>2119.09</c:v>
                </c:pt>
                <c:pt idx="5">
                  <c:v>2089.46</c:v>
                </c:pt>
                <c:pt idx="6">
                  <c:v>2059.71</c:v>
                </c:pt>
                <c:pt idx="7">
                  <c:v>2134.4899999999998</c:v>
                </c:pt>
                <c:pt idx="8">
                  <c:v>1976.63</c:v>
                </c:pt>
                <c:pt idx="9">
                  <c:v>2233.29</c:v>
                </c:pt>
                <c:pt idx="10">
                  <c:v>2015.98</c:v>
                </c:pt>
                <c:pt idx="11">
                  <c:v>1781.7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FDDF-458F-808C-6952023191B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2563</c:v>
                </c:pt>
              </c:strCache>
            </c:strRef>
          </c:tx>
          <c:spPr>
            <a:ln w="57150">
              <a:solidFill>
                <a:srgbClr val="FFC000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1985.99</c:v>
                </c:pt>
                <c:pt idx="1">
                  <c:v>1917.53</c:v>
                </c:pt>
                <c:pt idx="2">
                  <c:v>2157.3200000000002</c:v>
                </c:pt>
                <c:pt idx="3">
                  <c:v>1867.6</c:v>
                </c:pt>
                <c:pt idx="4">
                  <c:v>1605.56</c:v>
                </c:pt>
                <c:pt idx="5">
                  <c:v>1638.99</c:v>
                </c:pt>
                <c:pt idx="6">
                  <c:v>1699.15</c:v>
                </c:pt>
                <c:pt idx="7">
                  <c:v>1780.61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DDF-458F-808C-6952023191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7443328"/>
        <c:axId val="107444864"/>
      </c:lineChart>
      <c:catAx>
        <c:axId val="1074433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200"/>
            </a:pPr>
            <a:endParaRPr lang="en-US"/>
          </a:p>
        </c:txPr>
        <c:crossAx val="107444864"/>
        <c:crosses val="autoZero"/>
        <c:auto val="1"/>
        <c:lblAlgn val="ctr"/>
        <c:lblOffset val="100"/>
        <c:noMultiLvlLbl val="0"/>
      </c:catAx>
      <c:valAx>
        <c:axId val="107444864"/>
        <c:scaling>
          <c:orientation val="minMax"/>
          <c:max val="2500"/>
          <c:min val="1400"/>
        </c:scaling>
        <c:delete val="0"/>
        <c:axPos val="l"/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1074433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.88442443534250736"/>
          <c:w val="1"/>
          <c:h val="0.10851766454940119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>
          <a:latin typeface="FreesiaUPC" panose="020B0604020202020204" pitchFamily="34" charset="-34"/>
          <a:cs typeface="FreesiaUPC" panose="020B0604020202020204" pitchFamily="34" charset="-34"/>
        </a:defRPr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th-TH" dirty="0"/>
              <a:t>ส่งออกไปยุโรป</a:t>
            </a:r>
            <a:r>
              <a:rPr lang="th-TH" baseline="0" dirty="0"/>
              <a:t> </a:t>
            </a:r>
            <a:r>
              <a:rPr lang="en-US" baseline="0" dirty="0"/>
              <a:t>15</a:t>
            </a:r>
            <a:endParaRPr lang="th-TH" dirty="0"/>
          </a:p>
        </c:rich>
      </c:tx>
      <c:layout>
        <c:manualLayout>
          <c:xMode val="edge"/>
          <c:yMode val="edge"/>
          <c:x val="0.27717574478424795"/>
          <c:y val="7.5589543551025278E-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733124174227701"/>
          <c:y val="0.22999308429989868"/>
          <c:w val="0.7966681464137273"/>
          <c:h val="0.5334158928539227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2558-2562</c:v>
                </c:pt>
              </c:strCache>
            </c:strRef>
          </c:tx>
          <c:spPr>
            <a:ln>
              <a:solidFill>
                <a:srgbClr val="2A5283"/>
              </a:solidFill>
              <a:prstDash val="sysDash"/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1742.998</c:v>
                </c:pt>
                <c:pt idx="1">
                  <c:v>1739.9180000000001</c:v>
                </c:pt>
                <c:pt idx="2">
                  <c:v>1907.4420000000002</c:v>
                </c:pt>
                <c:pt idx="3">
                  <c:v>1603.9180000000001</c:v>
                </c:pt>
                <c:pt idx="4">
                  <c:v>1805.056</c:v>
                </c:pt>
                <c:pt idx="5">
                  <c:v>1774.212</c:v>
                </c:pt>
                <c:pt idx="6">
                  <c:v>1717.3699999999997</c:v>
                </c:pt>
                <c:pt idx="7">
                  <c:v>1844.9779999999998</c:v>
                </c:pt>
                <c:pt idx="8">
                  <c:v>1753.1299999999999</c:v>
                </c:pt>
                <c:pt idx="9">
                  <c:v>1763.5319999999999</c:v>
                </c:pt>
                <c:pt idx="10">
                  <c:v>1694.248</c:v>
                </c:pt>
                <c:pt idx="11">
                  <c:v>1742.9380000000001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E21C-4996-9D78-25DDFC37659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2562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1825.75</c:v>
                </c:pt>
                <c:pt idx="1">
                  <c:v>1732.79</c:v>
                </c:pt>
                <c:pt idx="2">
                  <c:v>2008.03</c:v>
                </c:pt>
                <c:pt idx="3">
                  <c:v>1680.35</c:v>
                </c:pt>
                <c:pt idx="4">
                  <c:v>1852.54</c:v>
                </c:pt>
                <c:pt idx="5">
                  <c:v>1767.05</c:v>
                </c:pt>
                <c:pt idx="6">
                  <c:v>1782.57</c:v>
                </c:pt>
                <c:pt idx="7">
                  <c:v>1807.26</c:v>
                </c:pt>
                <c:pt idx="8">
                  <c:v>1719.88</c:v>
                </c:pt>
                <c:pt idx="9">
                  <c:v>1723.43</c:v>
                </c:pt>
                <c:pt idx="10">
                  <c:v>1638.08</c:v>
                </c:pt>
                <c:pt idx="11">
                  <c:v>1691.92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E21C-4996-9D78-25DDFC37659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2563</c:v>
                </c:pt>
              </c:strCache>
            </c:strRef>
          </c:tx>
          <c:spPr>
            <a:ln w="57150">
              <a:solidFill>
                <a:srgbClr val="FFC000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1837.07</c:v>
                </c:pt>
                <c:pt idx="1">
                  <c:v>1762.13</c:v>
                </c:pt>
                <c:pt idx="2">
                  <c:v>1711.06</c:v>
                </c:pt>
                <c:pt idx="3">
                  <c:v>1197.3399999999999</c:v>
                </c:pt>
                <c:pt idx="4">
                  <c:v>1111.8699999999999</c:v>
                </c:pt>
                <c:pt idx="5">
                  <c:v>1366.37</c:v>
                </c:pt>
                <c:pt idx="6">
                  <c:v>1497.41</c:v>
                </c:pt>
                <c:pt idx="7">
                  <c:v>1502.34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21C-4996-9D78-25DDFC3765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0451968"/>
        <c:axId val="70453504"/>
      </c:lineChart>
      <c:catAx>
        <c:axId val="704519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200"/>
            </a:pPr>
            <a:endParaRPr lang="en-US"/>
          </a:p>
        </c:txPr>
        <c:crossAx val="70453504"/>
        <c:crosses val="autoZero"/>
        <c:auto val="1"/>
        <c:lblAlgn val="ctr"/>
        <c:lblOffset val="100"/>
        <c:noMultiLvlLbl val="0"/>
      </c:catAx>
      <c:valAx>
        <c:axId val="70453504"/>
        <c:scaling>
          <c:orientation val="minMax"/>
          <c:max val="2200"/>
          <c:min val="1000"/>
        </c:scaling>
        <c:delete val="0"/>
        <c:axPos val="l"/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704519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.88442443534250736"/>
          <c:w val="1"/>
          <c:h val="0.10851766454940119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>
          <a:latin typeface="FreesiaUPC" panose="020B0604020202020204" pitchFamily="34" charset="-34"/>
          <a:cs typeface="FreesiaUPC" panose="020B0604020202020204" pitchFamily="34" charset="-34"/>
        </a:defRPr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th-TH" dirty="0"/>
              <a:t>ส่งออกไปอาเซียน</a:t>
            </a:r>
            <a:r>
              <a:rPr lang="th-TH" baseline="0" dirty="0"/>
              <a:t> </a:t>
            </a:r>
            <a:r>
              <a:rPr lang="en-US" baseline="0" dirty="0"/>
              <a:t>5</a:t>
            </a:r>
            <a:endParaRPr lang="th-TH" dirty="0"/>
          </a:p>
        </c:rich>
      </c:tx>
      <c:layout>
        <c:manualLayout>
          <c:xMode val="edge"/>
          <c:yMode val="edge"/>
          <c:x val="0.27717574478424795"/>
          <c:y val="7.5589543551025278E-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733124174227701"/>
          <c:y val="0.22999308429989868"/>
          <c:w val="0.7966681464137273"/>
          <c:h val="0.5334158928539227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2558-2562</c:v>
                </c:pt>
              </c:strCache>
            </c:strRef>
          </c:tx>
          <c:spPr>
            <a:ln>
              <a:solidFill>
                <a:srgbClr val="2A5283"/>
              </a:solidFill>
              <a:prstDash val="sysDash"/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2740.8219999999997</c:v>
                </c:pt>
                <c:pt idx="1">
                  <c:v>2811.2300000000005</c:v>
                </c:pt>
                <c:pt idx="2">
                  <c:v>3145.3440000000001</c:v>
                </c:pt>
                <c:pt idx="3">
                  <c:v>2655.9360000000001</c:v>
                </c:pt>
                <c:pt idx="4">
                  <c:v>3033.4659999999994</c:v>
                </c:pt>
                <c:pt idx="5">
                  <c:v>3034.0919999999996</c:v>
                </c:pt>
                <c:pt idx="6">
                  <c:v>2910.9979999999996</c:v>
                </c:pt>
                <c:pt idx="7">
                  <c:v>3105.8339999999998</c:v>
                </c:pt>
                <c:pt idx="8">
                  <c:v>2901.82</c:v>
                </c:pt>
                <c:pt idx="9">
                  <c:v>3114.15</c:v>
                </c:pt>
                <c:pt idx="10">
                  <c:v>2839.366</c:v>
                </c:pt>
                <c:pt idx="11">
                  <c:v>2599.1480000000001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8BA6-4840-8FC5-57A65396541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2562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2822.49</c:v>
                </c:pt>
                <c:pt idx="1">
                  <c:v>2923.25</c:v>
                </c:pt>
                <c:pt idx="2">
                  <c:v>3013.85</c:v>
                </c:pt>
                <c:pt idx="3">
                  <c:v>2637.35</c:v>
                </c:pt>
                <c:pt idx="4">
                  <c:v>2921.9</c:v>
                </c:pt>
                <c:pt idx="5">
                  <c:v>3262.4</c:v>
                </c:pt>
                <c:pt idx="6">
                  <c:v>3137.5</c:v>
                </c:pt>
                <c:pt idx="7">
                  <c:v>3038.94</c:v>
                </c:pt>
                <c:pt idx="8">
                  <c:v>2917.85</c:v>
                </c:pt>
                <c:pt idx="9">
                  <c:v>3355.4</c:v>
                </c:pt>
                <c:pt idx="10">
                  <c:v>2754.44</c:v>
                </c:pt>
                <c:pt idx="11">
                  <c:v>2584.7600000000002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8BA6-4840-8FC5-57A65396541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2563</c:v>
                </c:pt>
              </c:strCache>
            </c:strRef>
          </c:tx>
          <c:spPr>
            <a:ln w="57150">
              <a:solidFill>
                <a:srgbClr val="FFC000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2928.69</c:v>
                </c:pt>
                <c:pt idx="1">
                  <c:v>3108.58</c:v>
                </c:pt>
                <c:pt idx="2">
                  <c:v>3217.27</c:v>
                </c:pt>
                <c:pt idx="3">
                  <c:v>2981.22</c:v>
                </c:pt>
                <c:pt idx="4">
                  <c:v>2107.81</c:v>
                </c:pt>
                <c:pt idx="5">
                  <c:v>1997.39</c:v>
                </c:pt>
                <c:pt idx="6">
                  <c:v>2365.91</c:v>
                </c:pt>
                <c:pt idx="7">
                  <c:v>2537.33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BA6-4840-8FC5-57A6539654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7364736"/>
        <c:axId val="107366272"/>
      </c:lineChart>
      <c:catAx>
        <c:axId val="1073647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200"/>
            </a:pPr>
            <a:endParaRPr lang="en-US"/>
          </a:p>
        </c:txPr>
        <c:crossAx val="107366272"/>
        <c:crosses val="autoZero"/>
        <c:auto val="1"/>
        <c:lblAlgn val="ctr"/>
        <c:lblOffset val="100"/>
        <c:noMultiLvlLbl val="0"/>
      </c:catAx>
      <c:valAx>
        <c:axId val="107366272"/>
        <c:scaling>
          <c:orientation val="minMax"/>
          <c:max val="3600"/>
          <c:min val="2000"/>
        </c:scaling>
        <c:delete val="0"/>
        <c:axPos val="l"/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107364736"/>
        <c:crosses val="autoZero"/>
        <c:crossBetween val="between"/>
        <c:majorUnit val="200"/>
      </c:valAx>
    </c:plotArea>
    <c:legend>
      <c:legendPos val="r"/>
      <c:layout>
        <c:manualLayout>
          <c:xMode val="edge"/>
          <c:yMode val="edge"/>
          <c:x val="1.3574244705510146E-2"/>
          <c:y val="0.88442443534250736"/>
          <c:w val="0.92951902995098312"/>
          <c:h val="0.11557555143217529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>
          <a:latin typeface="FreesiaUPC" panose="020B0604020202020204" pitchFamily="34" charset="-34"/>
          <a:cs typeface="FreesiaUPC" panose="020B0604020202020204" pitchFamily="34" charset="-34"/>
        </a:defRPr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th-TH" dirty="0"/>
              <a:t>ส่งออกไป</a:t>
            </a:r>
            <a:r>
              <a:rPr lang="en-US" dirty="0"/>
              <a:t> CLMV</a:t>
            </a:r>
            <a:endParaRPr lang="th-TH" dirty="0"/>
          </a:p>
        </c:rich>
      </c:tx>
      <c:layout>
        <c:manualLayout>
          <c:xMode val="edge"/>
          <c:yMode val="edge"/>
          <c:x val="0.30771773371017008"/>
          <c:y val="7.5596396722647232E-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733124174227701"/>
          <c:y val="0.22999308429989868"/>
          <c:w val="0.7966681464137273"/>
          <c:h val="0.5334158928539227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2558-2562</c:v>
                </c:pt>
              </c:strCache>
            </c:strRef>
          </c:tx>
          <c:spPr>
            <a:ln>
              <a:solidFill>
                <a:srgbClr val="2A5283"/>
              </a:solidFill>
              <a:prstDash val="sysDash"/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1922.9779999999998</c:v>
                </c:pt>
                <c:pt idx="1">
                  <c:v>1898.4399999999998</c:v>
                </c:pt>
                <c:pt idx="2">
                  <c:v>2235.1279999999997</c:v>
                </c:pt>
                <c:pt idx="3">
                  <c:v>1892.0459999999998</c:v>
                </c:pt>
                <c:pt idx="4">
                  <c:v>2181.0340000000001</c:v>
                </c:pt>
                <c:pt idx="5">
                  <c:v>2037.1299999999999</c:v>
                </c:pt>
                <c:pt idx="6">
                  <c:v>2035.7379999999998</c:v>
                </c:pt>
                <c:pt idx="7">
                  <c:v>2110.1680000000001</c:v>
                </c:pt>
                <c:pt idx="8">
                  <c:v>2105.66</c:v>
                </c:pt>
                <c:pt idx="9">
                  <c:v>2168.3220000000001</c:v>
                </c:pt>
                <c:pt idx="10">
                  <c:v>2364.9659999999994</c:v>
                </c:pt>
                <c:pt idx="11">
                  <c:v>2346.5039999999999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4E9F-40CA-9C0B-DAD2DECC81F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2562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2184.8000000000002</c:v>
                </c:pt>
                <c:pt idx="1">
                  <c:v>2120.2199999999998</c:v>
                </c:pt>
                <c:pt idx="2">
                  <c:v>2538.1799999999998</c:v>
                </c:pt>
                <c:pt idx="3">
                  <c:v>2291.54</c:v>
                </c:pt>
                <c:pt idx="4">
                  <c:v>2425.83</c:v>
                </c:pt>
                <c:pt idx="5">
                  <c:v>2194.83</c:v>
                </c:pt>
                <c:pt idx="6">
                  <c:v>2208.1</c:v>
                </c:pt>
                <c:pt idx="7">
                  <c:v>2139.35</c:v>
                </c:pt>
                <c:pt idx="8">
                  <c:v>2130.81</c:v>
                </c:pt>
                <c:pt idx="9">
                  <c:v>2284.1</c:v>
                </c:pt>
                <c:pt idx="10">
                  <c:v>2497.87</c:v>
                </c:pt>
                <c:pt idx="11">
                  <c:v>2455.4499999999998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4E9F-40CA-9C0B-DAD2DECC81F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2563</c:v>
                </c:pt>
              </c:strCache>
            </c:strRef>
          </c:tx>
          <c:spPr>
            <a:ln w="57150">
              <a:solidFill>
                <a:srgbClr val="FFC000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2168.33</c:v>
                </c:pt>
                <c:pt idx="1">
                  <c:v>2244.7399999999998</c:v>
                </c:pt>
                <c:pt idx="2">
                  <c:v>2612.67</c:v>
                </c:pt>
                <c:pt idx="3">
                  <c:v>1580.71</c:v>
                </c:pt>
                <c:pt idx="4">
                  <c:v>1746.49</c:v>
                </c:pt>
                <c:pt idx="5">
                  <c:v>1804.27</c:v>
                </c:pt>
                <c:pt idx="6">
                  <c:v>1915.7</c:v>
                </c:pt>
                <c:pt idx="7">
                  <c:v>1939.42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E9F-40CA-9C0B-DAD2DECC81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7528192"/>
        <c:axId val="107529728"/>
      </c:lineChart>
      <c:catAx>
        <c:axId val="1075281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200"/>
            </a:pPr>
            <a:endParaRPr lang="en-US"/>
          </a:p>
        </c:txPr>
        <c:crossAx val="107529728"/>
        <c:crosses val="autoZero"/>
        <c:auto val="1"/>
        <c:lblAlgn val="ctr"/>
        <c:lblOffset val="100"/>
        <c:noMultiLvlLbl val="0"/>
      </c:catAx>
      <c:valAx>
        <c:axId val="107529728"/>
        <c:scaling>
          <c:orientation val="minMax"/>
          <c:min val="1500"/>
        </c:scaling>
        <c:delete val="0"/>
        <c:axPos val="l"/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1075281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.88442443534250736"/>
          <c:w val="1"/>
          <c:h val="0.10851766454940119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>
          <a:latin typeface="FreesiaUPC" panose="020B0604020202020204" pitchFamily="34" charset="-34"/>
          <a:cs typeface="FreesiaUPC" panose="020B0604020202020204" pitchFamily="34" charset="-34"/>
        </a:defRPr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00" b="0" i="0" u="none" strike="noStrike" kern="1200" spc="0" baseline="0">
                <a:solidFill>
                  <a:schemeClr val="tx1"/>
                </a:solidFill>
                <a:latin typeface="FreesiaUPC" panose="020B0604020202020204" pitchFamily="34" charset="-34"/>
                <a:ea typeface="+mn-ea"/>
                <a:cs typeface="FreesiaUPC" panose="020B0604020202020204" pitchFamily="34" charset="-34"/>
              </a:defRPr>
            </a:pPr>
            <a:r>
              <a:rPr lang="th-TH" sz="1300" b="1" dirty="0"/>
              <a:t>แหล่งนำเข้าสำคัญของไทย</a:t>
            </a:r>
            <a:r>
              <a:rPr lang="th-TH" sz="1300" b="1" baseline="0" dirty="0"/>
              <a:t> เดือนสิงหาคม 2563</a:t>
            </a:r>
            <a:endParaRPr lang="en-US" sz="1300" b="1" dirty="0"/>
          </a:p>
        </c:rich>
      </c:tx>
      <c:layout>
        <c:manualLayout>
          <c:xMode val="edge"/>
          <c:yMode val="edge"/>
          <c:x val="0.21460205138497157"/>
          <c:y val="6.2120662457353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spc="0" baseline="0">
              <a:solidFill>
                <a:schemeClr val="tx1"/>
              </a:solidFill>
              <a:latin typeface="FreesiaUPC" panose="020B0604020202020204" pitchFamily="34" charset="-34"/>
              <a:ea typeface="+mn-ea"/>
              <a:cs typeface="FreesiaUPC" panose="020B0604020202020204" pitchFamily="34" charset="-34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04196845511789"/>
          <c:y val="0.30253007186268238"/>
          <c:w val="0.3573370879938072"/>
          <c:h val="0.6502818663916618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737-4151-9A17-3373B4A048E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737-4151-9A17-3373B4A048E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737-4151-9A17-3373B4A048E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737-4151-9A17-3373B4A048E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737-4151-9A17-3373B4A048E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737-4151-9A17-3373B4A048E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737-4151-9A17-3373B4A048ED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9737-4151-9A17-3373B4A048ED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9737-4151-9A17-3373B4A048ED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9737-4151-9A17-3373B4A048ED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FreesiaUPC" panose="020B0604020202020204" pitchFamily="34" charset="-34"/>
                    <a:ea typeface="+mn-ea"/>
                    <a:cs typeface="FreesiaUPC" panose="020B0604020202020204" pitchFamily="34" charset="-34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Sheet1!$A$2:$A$11</c:f>
              <c:strCache>
                <c:ptCount val="10"/>
                <c:pt idx="0">
                  <c:v>จีน</c:v>
                </c:pt>
                <c:pt idx="1">
                  <c:v>ญี่ปุ่น</c:v>
                </c:pt>
                <c:pt idx="2">
                  <c:v>สหรัฐอเมริกา</c:v>
                </c:pt>
                <c:pt idx="3">
                  <c:v>มาเลเซีย</c:v>
                </c:pt>
                <c:pt idx="4">
                  <c:v>ไต้หวัน</c:v>
                </c:pt>
                <c:pt idx="5">
                  <c:v>เกาหลีใต้</c:v>
                </c:pt>
                <c:pt idx="6">
                  <c:v>เวียดนาม</c:v>
                </c:pt>
                <c:pt idx="7">
                  <c:v>สิงคโปร์</c:v>
                </c:pt>
                <c:pt idx="8">
                  <c:v>สหรัฐอาหรับเอมิเรตส์</c:v>
                </c:pt>
                <c:pt idx="9">
                  <c:v>เยอรมนี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25.3</c:v>
                </c:pt>
                <c:pt idx="1">
                  <c:v>11.7</c:v>
                </c:pt>
                <c:pt idx="2">
                  <c:v>6.8</c:v>
                </c:pt>
                <c:pt idx="3">
                  <c:v>6</c:v>
                </c:pt>
                <c:pt idx="4">
                  <c:v>3.9</c:v>
                </c:pt>
                <c:pt idx="5">
                  <c:v>3.5</c:v>
                </c:pt>
                <c:pt idx="6">
                  <c:v>3.3</c:v>
                </c:pt>
                <c:pt idx="7">
                  <c:v>3.2</c:v>
                </c:pt>
                <c:pt idx="8">
                  <c:v>2.8</c:v>
                </c:pt>
                <c:pt idx="9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D2-412C-8C2B-D61AE026F37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286500733634962"/>
          <c:y val="0.20216973941115809"/>
          <c:w val="0.37888989346011359"/>
          <c:h val="0.79660252151192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baseline="0">
              <a:solidFill>
                <a:schemeClr val="tx1"/>
              </a:solidFill>
              <a:latin typeface="FreesiaUPC" panose="020B0604020202020204" pitchFamily="34" charset="-34"/>
              <a:ea typeface="+mn-ea"/>
              <a:cs typeface="FreesiaUPC" panose="020B0604020202020204" pitchFamily="34" charset="-34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FreesiaUPC" panose="020B0604020202020204" pitchFamily="34" charset="-34"/>
          <a:cs typeface="FreesiaUPC" panose="020B0604020202020204" pitchFamily="34" charset="-34"/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00" b="1" i="0" u="none" strike="noStrike" kern="1200" spc="0" baseline="0">
                <a:solidFill>
                  <a:schemeClr val="tx1"/>
                </a:solidFill>
                <a:latin typeface="FreesiaUPC" panose="020B0604020202020204" pitchFamily="34" charset="-34"/>
                <a:ea typeface="+mn-ea"/>
                <a:cs typeface="FreesiaUPC" panose="020B0604020202020204" pitchFamily="34" charset="-34"/>
              </a:defRPr>
            </a:pPr>
            <a:r>
              <a:rPr lang="th-TH" sz="1300" dirty="0"/>
              <a:t>สัดส่วนการนำเข้าสินค้าของไทย รายหมวดสินค้า เดือนสิงหาคม 2563</a:t>
            </a:r>
            <a:endParaRPr lang="en-US" sz="1300" dirty="0"/>
          </a:p>
        </c:rich>
      </c:tx>
      <c:layout>
        <c:manualLayout>
          <c:xMode val="edge"/>
          <c:yMode val="edge"/>
          <c:x val="0.17923109187545988"/>
          <c:y val="0.207683803009673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spc="0" baseline="0">
              <a:solidFill>
                <a:schemeClr val="tx1"/>
              </a:solidFill>
              <a:latin typeface="FreesiaUPC" panose="020B0604020202020204" pitchFamily="34" charset="-34"/>
              <a:ea typeface="+mn-ea"/>
              <a:cs typeface="FreesiaUPC" panose="020B0604020202020204" pitchFamily="34" charset="-34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632992469435764"/>
          <c:y val="0.31865528114812669"/>
          <c:w val="0.30702909016550495"/>
          <c:h val="0.5423135307313015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4C6-448E-88C3-FA57AC20940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4C6-448E-88C3-FA57AC20940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4C6-448E-88C3-FA57AC20940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4C6-448E-88C3-FA57AC20940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4C6-448E-88C3-FA57AC20940E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FreesiaUPC" panose="020B0604020202020204" pitchFamily="34" charset="-34"/>
                    <a:ea typeface="+mn-ea"/>
                    <a:cs typeface="FreesiaUPC" panose="020B0604020202020204" pitchFamily="34" charset="-34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สินค้าวัตถุดิบและกึ่งสำเร็จรูป</c:v>
                </c:pt>
                <c:pt idx="1">
                  <c:v>สินค้าทุน</c:v>
                </c:pt>
                <c:pt idx="2">
                  <c:v>สินค้าเชื้อเพลิง</c:v>
                </c:pt>
                <c:pt idx="3">
                  <c:v>สินค้าอุปโภคบริโภค</c:v>
                </c:pt>
                <c:pt idx="4">
                  <c:v>ยานพาหนะและอุปกรณ์การขนส่ง</c:v>
                </c:pt>
              </c:strCache>
            </c:strRef>
          </c:cat>
          <c:val>
            <c:numRef>
              <c:f>Sheet1!$B$2:$B$6</c:f>
            </c:numRef>
          </c:val>
          <c:extLst>
            <c:ext xmlns:c16="http://schemas.microsoft.com/office/drawing/2014/chart" uri="{C3380CC4-5D6E-409C-BE32-E72D297353CC}">
              <c16:uniqueId val="{00000000-D926-413E-A217-2903CCB4640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7A0-44A0-8F2F-E350BEEF78A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37A0-44A0-8F2F-E350BEEF78A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7A0-44A0-8F2F-E350BEEF78A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37A0-44A0-8F2F-E350BEEF78A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7A0-44A0-8F2F-E350BEEF78A5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7A0-44A0-8F2F-E350BEEF78A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7A0-44A0-8F2F-E350BEEF78A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7A0-44A0-8F2F-E350BEEF78A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37A0-44A0-8F2F-E350BEEF78A5}"/>
                </c:ext>
              </c:extLst>
            </c:dLbl>
            <c:dLbl>
              <c:idx val="4"/>
              <c:layout>
                <c:manualLayout>
                  <c:x val="-7.6682301000371936E-3"/>
                  <c:y val="-3.160405697973287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37A0-44A0-8F2F-E350BEEF78A5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FreesiaUPC" panose="020B0604020202020204" pitchFamily="34" charset="-34"/>
                    <a:ea typeface="+mn-ea"/>
                    <a:cs typeface="FreesiaUPC" panose="020B0604020202020204" pitchFamily="34" charset="-34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สินค้าวัตถุดิบและกึ่งสำเร็จรูป</c:v>
                </c:pt>
                <c:pt idx="1">
                  <c:v>สินค้าทุน</c:v>
                </c:pt>
                <c:pt idx="2">
                  <c:v>สินค้าเชื้อเพลิง</c:v>
                </c:pt>
                <c:pt idx="3">
                  <c:v>สินค้าอุปโภคบริโภค</c:v>
                </c:pt>
                <c:pt idx="4">
                  <c:v>ยานพาหนะและอุปกรณ์การขนส่ง</c:v>
                </c:pt>
              </c:strCache>
            </c:strRef>
          </c:cat>
          <c:val>
            <c:numRef>
              <c:f>Sheet1!$C$2:$C$6</c:f>
              <c:numCache>
                <c:formatCode>0.0</c:formatCode>
                <c:ptCount val="5"/>
                <c:pt idx="0">
                  <c:v>38.819895353968356</c:v>
                </c:pt>
                <c:pt idx="1">
                  <c:v>28.430939923091469</c:v>
                </c:pt>
                <c:pt idx="2">
                  <c:v>13.805711403895859</c:v>
                </c:pt>
                <c:pt idx="3">
                  <c:v>13.307697156906006</c:v>
                </c:pt>
                <c:pt idx="4">
                  <c:v>5.2133896488684366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7A0-44A0-8F2F-E350BEEF78A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587592521925902"/>
          <c:y val="0.34118659191661366"/>
          <c:w val="0.34018563154818549"/>
          <c:h val="0.65881340808338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baseline="0">
              <a:solidFill>
                <a:schemeClr val="tx1"/>
              </a:solidFill>
              <a:latin typeface="FreesiaUPC" panose="020B0604020202020204" pitchFamily="34" charset="-34"/>
              <a:ea typeface="+mn-ea"/>
              <a:cs typeface="FreesiaUPC" panose="020B0604020202020204" pitchFamily="34" charset="-34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  <a:latin typeface="FreesiaUPC" panose="020B0604020202020204" pitchFamily="34" charset="-34"/>
          <a:cs typeface="FreesiaUPC" panose="020B0604020202020204" pitchFamily="34" charset="-34"/>
        </a:defRPr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895582607200001E-2"/>
          <c:y val="3.0248791067938541E-2"/>
          <c:w val="0.88813117901789351"/>
          <c:h val="0.5536240155082290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ยานพาหนะและอุปกรณ์</c:v>
                </c:pt>
              </c:strCache>
            </c:strRef>
          </c:tx>
          <c:spPr>
            <a:ln>
              <a:solidFill>
                <a:srgbClr val="D21019"/>
              </a:solidFill>
            </a:ln>
          </c:spPr>
          <c:marker>
            <c:symbol val="none"/>
          </c:marker>
          <c:cat>
            <c:numRef>
              <c:f>Sheet1!$A$3:$A$105</c:f>
              <c:numCache>
                <c:formatCode>mmm\-yy</c:formatCode>
                <c:ptCount val="16"/>
                <c:pt idx="0">
                  <c:v>22767</c:v>
                </c:pt>
                <c:pt idx="1">
                  <c:v>22798</c:v>
                </c:pt>
                <c:pt idx="2">
                  <c:v>22828</c:v>
                </c:pt>
                <c:pt idx="3">
                  <c:v>22859</c:v>
                </c:pt>
                <c:pt idx="4">
                  <c:v>22890</c:v>
                </c:pt>
                <c:pt idx="5">
                  <c:v>22920</c:v>
                </c:pt>
                <c:pt idx="6">
                  <c:v>22951</c:v>
                </c:pt>
                <c:pt idx="7">
                  <c:v>22981</c:v>
                </c:pt>
                <c:pt idx="8">
                  <c:v>23012</c:v>
                </c:pt>
                <c:pt idx="9">
                  <c:v>23043</c:v>
                </c:pt>
                <c:pt idx="10">
                  <c:v>23071</c:v>
                </c:pt>
                <c:pt idx="11">
                  <c:v>23102</c:v>
                </c:pt>
                <c:pt idx="12">
                  <c:v>23132</c:v>
                </c:pt>
                <c:pt idx="13">
                  <c:v>23163</c:v>
                </c:pt>
                <c:pt idx="14">
                  <c:v>23193</c:v>
                </c:pt>
                <c:pt idx="15">
                  <c:v>23224</c:v>
                </c:pt>
              </c:numCache>
            </c:numRef>
          </c:cat>
          <c:val>
            <c:numRef>
              <c:f>Sheet1!$B$3:$B$105</c:f>
              <c:numCache>
                <c:formatCode>0.0_ ;[Red]\-0.0\ </c:formatCode>
                <c:ptCount val="16"/>
                <c:pt idx="0">
                  <c:v>-6.76</c:v>
                </c:pt>
                <c:pt idx="1">
                  <c:v>-6.58</c:v>
                </c:pt>
                <c:pt idx="2">
                  <c:v>8.5299999999999994</c:v>
                </c:pt>
                <c:pt idx="3">
                  <c:v>-0.37</c:v>
                </c:pt>
                <c:pt idx="4">
                  <c:v>12.54</c:v>
                </c:pt>
                <c:pt idx="5">
                  <c:v>3.08</c:v>
                </c:pt>
                <c:pt idx="6">
                  <c:v>-5.73</c:v>
                </c:pt>
                <c:pt idx="7">
                  <c:v>-2.54</c:v>
                </c:pt>
                <c:pt idx="8">
                  <c:v>-2.4</c:v>
                </c:pt>
                <c:pt idx="9">
                  <c:v>-19.2</c:v>
                </c:pt>
                <c:pt idx="10">
                  <c:v>-2.62</c:v>
                </c:pt>
                <c:pt idx="11">
                  <c:v>-11.1</c:v>
                </c:pt>
                <c:pt idx="12">
                  <c:v>-39.68</c:v>
                </c:pt>
                <c:pt idx="13">
                  <c:v>-42.68</c:v>
                </c:pt>
                <c:pt idx="14">
                  <c:v>-49.8</c:v>
                </c:pt>
                <c:pt idx="15">
                  <c:v>-34.700000000000003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5ABE-4C5A-9A76-C3A0A71F55F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อุปโภคบริโภค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numRef>
              <c:f>Sheet1!$A$3:$A$105</c:f>
              <c:numCache>
                <c:formatCode>mmm\-yy</c:formatCode>
                <c:ptCount val="16"/>
                <c:pt idx="0">
                  <c:v>22767</c:v>
                </c:pt>
                <c:pt idx="1">
                  <c:v>22798</c:v>
                </c:pt>
                <c:pt idx="2">
                  <c:v>22828</c:v>
                </c:pt>
                <c:pt idx="3">
                  <c:v>22859</c:v>
                </c:pt>
                <c:pt idx="4">
                  <c:v>22890</c:v>
                </c:pt>
                <c:pt idx="5">
                  <c:v>22920</c:v>
                </c:pt>
                <c:pt idx="6">
                  <c:v>22951</c:v>
                </c:pt>
                <c:pt idx="7">
                  <c:v>22981</c:v>
                </c:pt>
                <c:pt idx="8">
                  <c:v>23012</c:v>
                </c:pt>
                <c:pt idx="9">
                  <c:v>23043</c:v>
                </c:pt>
                <c:pt idx="10">
                  <c:v>23071</c:v>
                </c:pt>
                <c:pt idx="11">
                  <c:v>23102</c:v>
                </c:pt>
                <c:pt idx="12">
                  <c:v>23132</c:v>
                </c:pt>
                <c:pt idx="13">
                  <c:v>23163</c:v>
                </c:pt>
                <c:pt idx="14">
                  <c:v>23193</c:v>
                </c:pt>
                <c:pt idx="15">
                  <c:v>23224</c:v>
                </c:pt>
              </c:numCache>
            </c:numRef>
          </c:cat>
          <c:val>
            <c:numRef>
              <c:f>Sheet1!$C$3:$C$105</c:f>
              <c:numCache>
                <c:formatCode>0.0_ ;[Red]\-0.0\ </c:formatCode>
                <c:ptCount val="16"/>
                <c:pt idx="0">
                  <c:v>-1.88</c:v>
                </c:pt>
                <c:pt idx="1">
                  <c:v>-7.55</c:v>
                </c:pt>
                <c:pt idx="2">
                  <c:v>18.5</c:v>
                </c:pt>
                <c:pt idx="3">
                  <c:v>-0.9</c:v>
                </c:pt>
                <c:pt idx="4">
                  <c:v>10.99</c:v>
                </c:pt>
                <c:pt idx="5">
                  <c:v>-0.75</c:v>
                </c:pt>
                <c:pt idx="6">
                  <c:v>3.05</c:v>
                </c:pt>
                <c:pt idx="7">
                  <c:v>14.84</c:v>
                </c:pt>
                <c:pt idx="8">
                  <c:v>9.6</c:v>
                </c:pt>
                <c:pt idx="9">
                  <c:v>-6.8</c:v>
                </c:pt>
                <c:pt idx="10">
                  <c:v>-4.87</c:v>
                </c:pt>
                <c:pt idx="11">
                  <c:v>-5.4</c:v>
                </c:pt>
                <c:pt idx="12">
                  <c:v>-22.61</c:v>
                </c:pt>
                <c:pt idx="13">
                  <c:v>0.03</c:v>
                </c:pt>
                <c:pt idx="14">
                  <c:v>-9.7200000000000006</c:v>
                </c:pt>
                <c:pt idx="15">
                  <c:v>-7.7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5ABE-4C5A-9A76-C3A0A71F55F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วัตถุดิบและกึ่งสำเร็จรูป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ymbol val="none"/>
          </c:marker>
          <c:cat>
            <c:numRef>
              <c:f>Sheet1!$A$3:$A$105</c:f>
              <c:numCache>
                <c:formatCode>mmm\-yy</c:formatCode>
                <c:ptCount val="16"/>
                <c:pt idx="0">
                  <c:v>22767</c:v>
                </c:pt>
                <c:pt idx="1">
                  <c:v>22798</c:v>
                </c:pt>
                <c:pt idx="2">
                  <c:v>22828</c:v>
                </c:pt>
                <c:pt idx="3">
                  <c:v>22859</c:v>
                </c:pt>
                <c:pt idx="4">
                  <c:v>22890</c:v>
                </c:pt>
                <c:pt idx="5">
                  <c:v>22920</c:v>
                </c:pt>
                <c:pt idx="6">
                  <c:v>22951</c:v>
                </c:pt>
                <c:pt idx="7">
                  <c:v>22981</c:v>
                </c:pt>
                <c:pt idx="8">
                  <c:v>23012</c:v>
                </c:pt>
                <c:pt idx="9">
                  <c:v>23043</c:v>
                </c:pt>
                <c:pt idx="10">
                  <c:v>23071</c:v>
                </c:pt>
                <c:pt idx="11">
                  <c:v>23102</c:v>
                </c:pt>
                <c:pt idx="12">
                  <c:v>23132</c:v>
                </c:pt>
                <c:pt idx="13">
                  <c:v>23163</c:v>
                </c:pt>
                <c:pt idx="14">
                  <c:v>23193</c:v>
                </c:pt>
                <c:pt idx="15">
                  <c:v>23224</c:v>
                </c:pt>
              </c:numCache>
            </c:numRef>
          </c:cat>
          <c:val>
            <c:numRef>
              <c:f>Sheet1!$D$3:$D$105</c:f>
              <c:numCache>
                <c:formatCode>0.0_ ;[Red]\-0.0\ </c:formatCode>
                <c:ptCount val="16"/>
                <c:pt idx="0">
                  <c:v>-5.03</c:v>
                </c:pt>
                <c:pt idx="1">
                  <c:v>-5.2</c:v>
                </c:pt>
                <c:pt idx="2">
                  <c:v>-2.54</c:v>
                </c:pt>
                <c:pt idx="3">
                  <c:v>-27.69</c:v>
                </c:pt>
                <c:pt idx="4">
                  <c:v>-5.4</c:v>
                </c:pt>
                <c:pt idx="5">
                  <c:v>-9.2899999999999991</c:v>
                </c:pt>
                <c:pt idx="6">
                  <c:v>-6.12</c:v>
                </c:pt>
                <c:pt idx="7">
                  <c:v>0.4</c:v>
                </c:pt>
                <c:pt idx="8">
                  <c:v>-10.199999999999999</c:v>
                </c:pt>
                <c:pt idx="9">
                  <c:v>-5.5</c:v>
                </c:pt>
                <c:pt idx="10">
                  <c:v>11.96</c:v>
                </c:pt>
                <c:pt idx="11">
                  <c:v>-4.5999999999999996</c:v>
                </c:pt>
                <c:pt idx="12">
                  <c:v>-26.11</c:v>
                </c:pt>
                <c:pt idx="13">
                  <c:v>-21.12</c:v>
                </c:pt>
                <c:pt idx="14">
                  <c:v>-24.13</c:v>
                </c:pt>
                <c:pt idx="15">
                  <c:v>-20.5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5ABE-4C5A-9A76-C3A0A71F55F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ทุน</c:v>
                </c:pt>
              </c:strCache>
            </c:strRef>
          </c:tx>
          <c:spPr>
            <a:ln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Sheet1!$A$3:$A$105</c:f>
              <c:numCache>
                <c:formatCode>mmm\-yy</c:formatCode>
                <c:ptCount val="16"/>
                <c:pt idx="0">
                  <c:v>22767</c:v>
                </c:pt>
                <c:pt idx="1">
                  <c:v>22798</c:v>
                </c:pt>
                <c:pt idx="2">
                  <c:v>22828</c:v>
                </c:pt>
                <c:pt idx="3">
                  <c:v>22859</c:v>
                </c:pt>
                <c:pt idx="4">
                  <c:v>22890</c:v>
                </c:pt>
                <c:pt idx="5">
                  <c:v>22920</c:v>
                </c:pt>
                <c:pt idx="6">
                  <c:v>22951</c:v>
                </c:pt>
                <c:pt idx="7">
                  <c:v>22981</c:v>
                </c:pt>
                <c:pt idx="8">
                  <c:v>23012</c:v>
                </c:pt>
                <c:pt idx="9">
                  <c:v>23043</c:v>
                </c:pt>
                <c:pt idx="10">
                  <c:v>23071</c:v>
                </c:pt>
                <c:pt idx="11">
                  <c:v>23102</c:v>
                </c:pt>
                <c:pt idx="12">
                  <c:v>23132</c:v>
                </c:pt>
                <c:pt idx="13">
                  <c:v>23163</c:v>
                </c:pt>
                <c:pt idx="14">
                  <c:v>23193</c:v>
                </c:pt>
                <c:pt idx="15">
                  <c:v>23224</c:v>
                </c:pt>
              </c:numCache>
            </c:numRef>
          </c:cat>
          <c:val>
            <c:numRef>
              <c:f>Sheet1!$E$3:$E$105</c:f>
              <c:numCache>
                <c:formatCode>0.0_ ;[Red]\-0.0\ </c:formatCode>
                <c:ptCount val="16"/>
                <c:pt idx="0">
                  <c:v>-6.32</c:v>
                </c:pt>
                <c:pt idx="1">
                  <c:v>-11.26</c:v>
                </c:pt>
                <c:pt idx="2">
                  <c:v>11.87</c:v>
                </c:pt>
                <c:pt idx="3">
                  <c:v>-7.9</c:v>
                </c:pt>
                <c:pt idx="4">
                  <c:v>-0.79</c:v>
                </c:pt>
                <c:pt idx="5">
                  <c:v>3.14</c:v>
                </c:pt>
                <c:pt idx="6">
                  <c:v>-8.8800000000000008</c:v>
                </c:pt>
                <c:pt idx="7">
                  <c:v>0.26</c:v>
                </c:pt>
                <c:pt idx="8">
                  <c:v>5.8</c:v>
                </c:pt>
                <c:pt idx="9">
                  <c:v>-9</c:v>
                </c:pt>
                <c:pt idx="10">
                  <c:v>-5.49</c:v>
                </c:pt>
                <c:pt idx="11">
                  <c:v>-5.5</c:v>
                </c:pt>
                <c:pt idx="12">
                  <c:v>-25.19</c:v>
                </c:pt>
                <c:pt idx="13">
                  <c:v>-8.19</c:v>
                </c:pt>
                <c:pt idx="14">
                  <c:v>-25.08</c:v>
                </c:pt>
                <c:pt idx="15">
                  <c:v>-10.8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5ABE-4C5A-9A76-C3A0A71F55F8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เชื้อเพลิง</c:v>
                </c:pt>
              </c:strCache>
            </c:strRef>
          </c:tx>
          <c:spPr>
            <a:ln>
              <a:solidFill>
                <a:schemeClr val="tx1">
                  <a:lumMod val="75000"/>
                  <a:lumOff val="25000"/>
                </a:schemeClr>
              </a:solidFill>
            </a:ln>
          </c:spPr>
          <c:marker>
            <c:symbol val="none"/>
          </c:marker>
          <c:cat>
            <c:numRef>
              <c:f>Sheet1!$A$3:$A$105</c:f>
              <c:numCache>
                <c:formatCode>mmm\-yy</c:formatCode>
                <c:ptCount val="16"/>
                <c:pt idx="0">
                  <c:v>22767</c:v>
                </c:pt>
                <c:pt idx="1">
                  <c:v>22798</c:v>
                </c:pt>
                <c:pt idx="2">
                  <c:v>22828</c:v>
                </c:pt>
                <c:pt idx="3">
                  <c:v>22859</c:v>
                </c:pt>
                <c:pt idx="4">
                  <c:v>22890</c:v>
                </c:pt>
                <c:pt idx="5">
                  <c:v>22920</c:v>
                </c:pt>
                <c:pt idx="6">
                  <c:v>22951</c:v>
                </c:pt>
                <c:pt idx="7">
                  <c:v>22981</c:v>
                </c:pt>
                <c:pt idx="8">
                  <c:v>23012</c:v>
                </c:pt>
                <c:pt idx="9">
                  <c:v>23043</c:v>
                </c:pt>
                <c:pt idx="10">
                  <c:v>23071</c:v>
                </c:pt>
                <c:pt idx="11">
                  <c:v>23102</c:v>
                </c:pt>
                <c:pt idx="12">
                  <c:v>23132</c:v>
                </c:pt>
                <c:pt idx="13">
                  <c:v>23163</c:v>
                </c:pt>
                <c:pt idx="14">
                  <c:v>23193</c:v>
                </c:pt>
                <c:pt idx="15">
                  <c:v>23224</c:v>
                </c:pt>
              </c:numCache>
            </c:numRef>
          </c:cat>
          <c:val>
            <c:numRef>
              <c:f>Sheet1!$F$3:$F$105</c:f>
              <c:numCache>
                <c:formatCode>0.0_ ;[Red]\-0.0\ </c:formatCode>
                <c:ptCount val="16"/>
                <c:pt idx="0">
                  <c:v>18.059999999999999</c:v>
                </c:pt>
                <c:pt idx="1">
                  <c:v>-22.1</c:v>
                </c:pt>
                <c:pt idx="2">
                  <c:v>-11.92</c:v>
                </c:pt>
                <c:pt idx="3">
                  <c:v>-0.79</c:v>
                </c:pt>
                <c:pt idx="4">
                  <c:v>-20.14</c:v>
                </c:pt>
                <c:pt idx="5">
                  <c:v>-28.52</c:v>
                </c:pt>
                <c:pt idx="6">
                  <c:v>-47.91</c:v>
                </c:pt>
                <c:pt idx="7">
                  <c:v>0.39</c:v>
                </c:pt>
                <c:pt idx="8">
                  <c:v>19.600000000000001</c:v>
                </c:pt>
                <c:pt idx="9">
                  <c:v>-12.1</c:v>
                </c:pt>
                <c:pt idx="10">
                  <c:v>8.9600000000000009</c:v>
                </c:pt>
                <c:pt idx="11">
                  <c:v>-2.52</c:v>
                </c:pt>
                <c:pt idx="12">
                  <c:v>-69.959999999999994</c:v>
                </c:pt>
                <c:pt idx="13">
                  <c:v>-30.58</c:v>
                </c:pt>
                <c:pt idx="14">
                  <c:v>-37.33</c:v>
                </c:pt>
                <c:pt idx="15">
                  <c:v>-34.200000000000003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5ABE-4C5A-9A76-C3A0A71F55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2098432"/>
        <c:axId val="142099968"/>
      </c:lineChart>
      <c:dateAx>
        <c:axId val="142098432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txPr>
          <a:bodyPr/>
          <a:lstStyle/>
          <a:p>
            <a:pPr>
              <a:defRPr sz="1400" b="1"/>
            </a:pPr>
            <a:endParaRPr lang="en-US"/>
          </a:p>
        </c:txPr>
        <c:crossAx val="142099968"/>
        <c:crossesAt val="0"/>
        <c:auto val="1"/>
        <c:lblOffset val="100"/>
        <c:baseTimeUnit val="months"/>
        <c:majorUnit val="1"/>
        <c:majorTimeUnit val="months"/>
      </c:dateAx>
      <c:valAx>
        <c:axId val="142099968"/>
        <c:scaling>
          <c:orientation val="minMax"/>
        </c:scaling>
        <c:delete val="0"/>
        <c:axPos val="l"/>
        <c:numFmt formatCode="0.0_ ;[Red]\-0.0\ 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1420984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4.2695481656998191E-3"/>
          <c:y val="0.79037418131711656"/>
          <c:w val="0.98681142250183862"/>
          <c:h val="0.20962590636801318"/>
        </c:manualLayout>
      </c:layout>
      <c:overlay val="1"/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600">
          <a:latin typeface="FreesiaUPC" pitchFamily="34" charset="-34"/>
          <a:cs typeface="FreesiaUPC" pitchFamily="34" charset="-34"/>
        </a:defRPr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ม.ค.-ส.ค. 63</c:v>
                </c:pt>
              </c:strCache>
            </c:strRef>
          </c:tx>
          <c:spPr>
            <a:solidFill>
              <a:srgbClr val="D99694"/>
            </a:solidFill>
            <a:ln>
              <a:noFill/>
            </a:ln>
            <a:effectLst/>
          </c:spPr>
          <c:invertIfNegative val="0"/>
          <c:dLbls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00B050"/>
                      </a:solidFill>
                      <a:latin typeface="FreesiaUPC" panose="020B0604020202020204" pitchFamily="34" charset="-34"/>
                      <a:ea typeface="+mn-ea"/>
                      <a:cs typeface="FreesiaUPC" panose="020B0604020202020204" pitchFamily="34" charset="-34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8654-4906-81BB-D7F4B6FAA7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FF0000"/>
                    </a:solidFill>
                    <a:latin typeface="FreesiaUPC" panose="020B0604020202020204" pitchFamily="34" charset="-34"/>
                    <a:ea typeface="+mn-ea"/>
                    <a:cs typeface="FreesiaUPC" panose="020B0604020202020204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ผลิตภัณฑ์จากพลาสติก</c:v>
                </c:pt>
                <c:pt idx="1">
                  <c:v>เครื่องรับวิทยุ โทรศัพท์ โทรเลข โทรทัศน์</c:v>
                </c:pt>
                <c:pt idx="2">
                  <c:v>เครื่องเพชรพลอย อัญมณี เงินแท่งและทองคำ</c:v>
                </c:pt>
                <c:pt idx="3">
                  <c:v>สินแร่โลหะอื่นๆ เศษโลหะ และผลิตภัณฑ์</c:v>
                </c:pt>
                <c:pt idx="4">
                  <c:v>เหล็ก เหล็กกล้า และผลิตภัณฑ์</c:v>
                </c:pt>
                <c:pt idx="5">
                  <c:v>เครื่องคอมพิวเตอร์และส่วนประกอบ</c:v>
                </c:pt>
                <c:pt idx="6">
                  <c:v>แผงวงจรไฟฟ้า</c:v>
                </c:pt>
                <c:pt idx="7">
                  <c:v>เครื่องจักรไฟฟ้าและส่วนประกอบ</c:v>
                </c:pt>
                <c:pt idx="8">
                  <c:v>เครื่องจักรกลและส่วนประกอบ</c:v>
                </c:pt>
                <c:pt idx="9">
                  <c:v>น้ำมันดิบ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-2.7</c:v>
                </c:pt>
                <c:pt idx="1">
                  <c:v>-7</c:v>
                </c:pt>
                <c:pt idx="2">
                  <c:v>-42.7</c:v>
                </c:pt>
                <c:pt idx="3">
                  <c:v>-13.9</c:v>
                </c:pt>
                <c:pt idx="4">
                  <c:v>-24.7</c:v>
                </c:pt>
                <c:pt idx="5">
                  <c:v>-1.2</c:v>
                </c:pt>
                <c:pt idx="6">
                  <c:v>5.0999999999999996</c:v>
                </c:pt>
                <c:pt idx="7">
                  <c:v>-8.5</c:v>
                </c:pt>
                <c:pt idx="8">
                  <c:v>-16.3</c:v>
                </c:pt>
                <c:pt idx="9">
                  <c:v>-23.3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54-4906-81BB-D7F4B6FAA7C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ส.ค. 63</c:v>
                </c:pt>
              </c:strCache>
            </c:strRef>
          </c:tx>
          <c:spPr>
            <a:solidFill>
              <a:srgbClr val="358DA5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FF0000"/>
                      </a:solidFill>
                      <a:latin typeface="FreesiaUPC" panose="020B0604020202020204" pitchFamily="34" charset="-34"/>
                      <a:ea typeface="+mn-ea"/>
                      <a:cs typeface="FreesiaUPC" panose="020B0604020202020204" pitchFamily="34" charset="-34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8654-4906-81BB-D7F4B6FAA7CB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00B050"/>
                      </a:solidFill>
                      <a:latin typeface="FreesiaUPC" panose="020B0604020202020204" pitchFamily="34" charset="-34"/>
                      <a:ea typeface="+mn-ea"/>
                      <a:cs typeface="FreesiaUPC" panose="020B0604020202020204" pitchFamily="34" charset="-34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8654-4906-81BB-D7F4B6FAA7CB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FF0000"/>
                      </a:solidFill>
                      <a:latin typeface="FreesiaUPC" panose="020B0604020202020204" pitchFamily="34" charset="-34"/>
                      <a:ea typeface="+mn-ea"/>
                      <a:cs typeface="FreesiaUPC" panose="020B0604020202020204" pitchFamily="34" charset="-34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8654-4906-81BB-D7F4B6FAA7CB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FF0000"/>
                      </a:solidFill>
                      <a:latin typeface="FreesiaUPC" panose="020B0604020202020204" pitchFamily="34" charset="-34"/>
                      <a:ea typeface="+mn-ea"/>
                      <a:cs typeface="FreesiaUPC" panose="020B0604020202020204" pitchFamily="34" charset="-34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8654-4906-81BB-D7F4B6FAA7CB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FF0000"/>
                      </a:solidFill>
                      <a:latin typeface="FreesiaUPC" panose="020B0604020202020204" pitchFamily="34" charset="-34"/>
                      <a:ea typeface="+mn-ea"/>
                      <a:cs typeface="FreesiaUPC" panose="020B0604020202020204" pitchFamily="34" charset="-34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8654-4906-81BB-D7F4B6FAA7CB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00B050"/>
                      </a:solidFill>
                      <a:latin typeface="FreesiaUPC" panose="020B0604020202020204" pitchFamily="34" charset="-34"/>
                      <a:ea typeface="+mn-ea"/>
                      <a:cs typeface="FreesiaUPC" panose="020B0604020202020204" pitchFamily="34" charset="-34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8654-4906-81BB-D7F4B6FAA7CB}"/>
                </c:ext>
              </c:extLst>
            </c:dLbl>
            <c:dLbl>
              <c:idx val="6"/>
              <c:layout>
                <c:manualLayout>
                  <c:x val="-5.7355867414913397E-3"/>
                  <c:y val="-8.944602624877008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00B050"/>
                      </a:solidFill>
                      <a:latin typeface="FreesiaUPC" panose="020B0604020202020204" pitchFamily="34" charset="-34"/>
                      <a:ea typeface="+mn-ea"/>
                      <a:cs typeface="FreesiaUPC" panose="020B0604020202020204" pitchFamily="34" charset="-34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276453926076868E-2"/>
                      <c:h val="6.613042873992382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0-8654-4906-81BB-D7F4B6FAA7CB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FF0000"/>
                      </a:solidFill>
                      <a:latin typeface="FreesiaUPC" panose="020B0604020202020204" pitchFamily="34" charset="-34"/>
                      <a:ea typeface="+mn-ea"/>
                      <a:cs typeface="FreesiaUPC" panose="020B0604020202020204" pitchFamily="34" charset="-34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8654-4906-81BB-D7F4B6FAA7CB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FF0000"/>
                      </a:solidFill>
                      <a:latin typeface="FreesiaUPC" panose="020B0604020202020204" pitchFamily="34" charset="-34"/>
                      <a:ea typeface="+mn-ea"/>
                      <a:cs typeface="FreesiaUPC" panose="020B0604020202020204" pitchFamily="34" charset="-34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8654-4906-81BB-D7F4B6FAA7CB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FF0000"/>
                      </a:solidFill>
                      <a:latin typeface="FreesiaUPC" panose="020B0604020202020204" pitchFamily="34" charset="-34"/>
                      <a:ea typeface="+mn-ea"/>
                      <a:cs typeface="FreesiaUPC" panose="020B0604020202020204" pitchFamily="34" charset="-34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8654-4906-81BB-D7F4B6FAA7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FreesiaUPC" panose="020B0604020202020204" pitchFamily="34" charset="-34"/>
                    <a:ea typeface="+mn-ea"/>
                    <a:cs typeface="FreesiaUPC" panose="020B0604020202020204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ผลิตภัณฑ์จากพลาสติก</c:v>
                </c:pt>
                <c:pt idx="1">
                  <c:v>เครื่องรับวิทยุ โทรศัพท์ โทรเลข โทรทัศน์</c:v>
                </c:pt>
                <c:pt idx="2">
                  <c:v>เครื่องเพชรพลอย อัญมณี เงินแท่งและทองคำ</c:v>
                </c:pt>
                <c:pt idx="3">
                  <c:v>สินแร่โลหะอื่นๆ เศษโลหะ และผลิตภัณฑ์</c:v>
                </c:pt>
                <c:pt idx="4">
                  <c:v>เหล็ก เหล็กกล้า และผลิตภัณฑ์</c:v>
                </c:pt>
                <c:pt idx="5">
                  <c:v>เครื่องคอมพิวเตอร์และส่วนประกอบ</c:v>
                </c:pt>
                <c:pt idx="6">
                  <c:v>แผงวงจรไฟฟ้า</c:v>
                </c:pt>
                <c:pt idx="7">
                  <c:v>เครื่องจักรไฟฟ้าและส่วนประกอบ</c:v>
                </c:pt>
                <c:pt idx="8">
                  <c:v>เครื่องจักรกลและส่วนประกอบ</c:v>
                </c:pt>
                <c:pt idx="9">
                  <c:v>น้ำมันดิบ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-12.3</c:v>
                </c:pt>
                <c:pt idx="1">
                  <c:v>16.5</c:v>
                </c:pt>
                <c:pt idx="2">
                  <c:v>-52.1</c:v>
                </c:pt>
                <c:pt idx="3">
                  <c:v>-19.5</c:v>
                </c:pt>
                <c:pt idx="4">
                  <c:v>-36</c:v>
                </c:pt>
                <c:pt idx="5">
                  <c:v>20.399999999999999</c:v>
                </c:pt>
                <c:pt idx="6">
                  <c:v>6.2</c:v>
                </c:pt>
                <c:pt idx="7">
                  <c:v>-10.8</c:v>
                </c:pt>
                <c:pt idx="8">
                  <c:v>-14.9</c:v>
                </c:pt>
                <c:pt idx="9">
                  <c:v>-31.9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54-4906-81BB-D7F4B6FAA7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499155192"/>
        <c:axId val="499157752"/>
      </c:barChart>
      <c:catAx>
        <c:axId val="4991551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FreesiaUPC" panose="020B0604020202020204" pitchFamily="34" charset="-34"/>
                <a:ea typeface="+mn-ea"/>
                <a:cs typeface="FreesiaUPC" panose="020B0604020202020204" pitchFamily="34" charset="-34"/>
              </a:defRPr>
            </a:pPr>
            <a:endParaRPr lang="en-US"/>
          </a:p>
        </c:txPr>
        <c:crossAx val="499157752"/>
        <c:crosses val="autoZero"/>
        <c:auto val="1"/>
        <c:lblAlgn val="ctr"/>
        <c:lblOffset val="100"/>
        <c:noMultiLvlLbl val="0"/>
      </c:catAx>
      <c:valAx>
        <c:axId val="4991577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FreesiaUPC" panose="020B0604020202020204" pitchFamily="34" charset="-34"/>
                <a:ea typeface="+mn-ea"/>
                <a:cs typeface="FreesiaUPC" panose="020B0604020202020204" pitchFamily="34" charset="-34"/>
              </a:defRPr>
            </a:pPr>
            <a:endParaRPr lang="en-US"/>
          </a:p>
        </c:txPr>
        <c:crossAx val="499155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FreesiaUPC" panose="020B0604020202020204" pitchFamily="34" charset="-34"/>
              <a:ea typeface="+mn-ea"/>
              <a:cs typeface="FreesiaUPC" panose="020B0604020202020204" pitchFamily="34" charset="-34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FreesiaUPC" panose="020B0604020202020204" pitchFamily="34" charset="-34"/>
          <a:cs typeface="FreesiaUPC" panose="020B0604020202020204" pitchFamily="34" charset="-34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1800" b="1">
                <a:solidFill>
                  <a:sysClr val="windowText" lastClr="000000"/>
                </a:solidFill>
                <a:effectLst/>
                <a:latin typeface="FreesiaUPC" panose="020B0604020202020204" pitchFamily="34" charset="-34"/>
                <a:cs typeface="FreesiaUPC" panose="020B0604020202020204" pitchFamily="34" charset="-34"/>
              </a:rPr>
              <a:t>อัตราขยายตัวส่งออกรายเดือนตั้งแต่ ม.ค. 62 </a:t>
            </a:r>
            <a:r>
              <a:rPr lang="en-US" sz="1800" b="1">
                <a:solidFill>
                  <a:sysClr val="windowText" lastClr="000000"/>
                </a:solidFill>
                <a:effectLst/>
                <a:latin typeface="FreesiaUPC" panose="020B0604020202020204" pitchFamily="34" charset="-34"/>
                <a:cs typeface="FreesiaUPC" panose="020B0604020202020204" pitchFamily="34" charset="-34"/>
              </a:rPr>
              <a:t>- </a:t>
            </a:r>
            <a:r>
              <a:rPr lang="th-TH" sz="1800" b="1">
                <a:solidFill>
                  <a:sysClr val="windowText" lastClr="000000"/>
                </a:solidFill>
                <a:effectLst/>
                <a:latin typeface="FreesiaUPC" panose="020B0604020202020204" pitchFamily="34" charset="-34"/>
                <a:cs typeface="FreesiaUPC" panose="020B0604020202020204" pitchFamily="34" charset="-34"/>
              </a:rPr>
              <a:t>ส.ค. 63</a:t>
            </a:r>
            <a:endParaRPr lang="en-US">
              <a:solidFill>
                <a:sysClr val="windowText" lastClr="000000"/>
              </a:solidFill>
              <a:effectLst/>
              <a:latin typeface="FreesiaUPC" panose="020B0604020202020204" pitchFamily="34" charset="-34"/>
              <a:cs typeface="FreesiaUPC" panose="020B0604020202020204" pitchFamily="34" charset="-34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2698072137730737E-2"/>
          <c:y val="0.19319125528470618"/>
          <c:w val="0.86806964370777673"/>
          <c:h val="0.63904257250862517"/>
        </c:manualLayout>
      </c:layout>
      <c:lineChart>
        <c:grouping val="standard"/>
        <c:varyColors val="0"/>
        <c:ser>
          <c:idx val="0"/>
          <c:order val="0"/>
          <c:tx>
            <c:strRef>
              <c:f>Sheet2!$N$17</c:f>
              <c:strCache>
                <c:ptCount val="1"/>
                <c:pt idx="0">
                  <c:v>China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Sheet2!$AA$16:$AT$16</c:f>
              <c:numCache>
                <c:formatCode>[$-1070000]mm\/yyyy;@</c:formatCode>
                <c:ptCount val="20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</c:numCache>
            </c:numRef>
          </c:cat>
          <c:val>
            <c:numRef>
              <c:f>Sheet2!$AA$17:$AT$17</c:f>
              <c:numCache>
                <c:formatCode>0.00</c:formatCode>
                <c:ptCount val="20"/>
                <c:pt idx="0">
                  <c:v>8.516676479834743</c:v>
                </c:pt>
                <c:pt idx="1">
                  <c:v>-21.219278753869972</c:v>
                </c:pt>
                <c:pt idx="2">
                  <c:v>14.09033885353206</c:v>
                </c:pt>
                <c:pt idx="3">
                  <c:v>-3.2764486796436785</c:v>
                </c:pt>
                <c:pt idx="4">
                  <c:v>0.45854009934829776</c:v>
                </c:pt>
                <c:pt idx="5">
                  <c:v>-1.7365317251962011</c:v>
                </c:pt>
                <c:pt idx="6">
                  <c:v>2.7780545046707061</c:v>
                </c:pt>
                <c:pt idx="7">
                  <c:v>-1.1896981825316004</c:v>
                </c:pt>
                <c:pt idx="8">
                  <c:v>-3.7777727066383591</c:v>
                </c:pt>
                <c:pt idx="9">
                  <c:v>-2.0099737208873734</c:v>
                </c:pt>
                <c:pt idx="10">
                  <c:v>-2.6855170568166074</c:v>
                </c:pt>
                <c:pt idx="11">
                  <c:v>7.6919922447303435</c:v>
                </c:pt>
                <c:pt idx="12">
                  <c:v>-2.4528768559254388</c:v>
                </c:pt>
                <c:pt idx="13">
                  <c:v>-40.403384407629773</c:v>
                </c:pt>
                <c:pt idx="14">
                  <c:v>-6.8004619638644073</c:v>
                </c:pt>
                <c:pt idx="15">
                  <c:v>3.4899432874752705</c:v>
                </c:pt>
                <c:pt idx="16">
                  <c:v>-3.288633865385421</c:v>
                </c:pt>
                <c:pt idx="17">
                  <c:v>0.34689198967998891</c:v>
                </c:pt>
                <c:pt idx="18">
                  <c:v>7.2566407990356367</c:v>
                </c:pt>
                <c:pt idx="19">
                  <c:v>9.5318310411720404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63ED-436B-908C-1F16239944F1}"/>
            </c:ext>
          </c:extLst>
        </c:ser>
        <c:ser>
          <c:idx val="1"/>
          <c:order val="1"/>
          <c:tx>
            <c:strRef>
              <c:f>Sheet2!$N$18</c:f>
              <c:strCache>
                <c:ptCount val="1"/>
                <c:pt idx="0">
                  <c:v>Hong Kong SAR (China)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Sheet2!$AA$16:$AT$16</c:f>
              <c:numCache>
                <c:formatCode>[$-1070000]mm\/yyyy;@</c:formatCode>
                <c:ptCount val="20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</c:numCache>
            </c:numRef>
          </c:cat>
          <c:val>
            <c:numRef>
              <c:f>Sheet2!$AA$18:$AT$18</c:f>
            </c:numRef>
          </c:val>
          <c:smooth val="0"/>
          <c:extLst>
            <c:ext xmlns:c16="http://schemas.microsoft.com/office/drawing/2014/chart" uri="{C3380CC4-5D6E-409C-BE32-E72D297353CC}">
              <c16:uniqueId val="{00000001-63ED-436B-908C-1F16239944F1}"/>
            </c:ext>
          </c:extLst>
        </c:ser>
        <c:ser>
          <c:idx val="2"/>
          <c:order val="2"/>
          <c:tx>
            <c:strRef>
              <c:f>Sheet2!$N$19</c:f>
              <c:strCache>
                <c:ptCount val="1"/>
                <c:pt idx="0">
                  <c:v>India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Sheet2!$AA$16:$AT$16</c:f>
              <c:numCache>
                <c:formatCode>[$-1070000]mm\/yyyy;@</c:formatCode>
                <c:ptCount val="20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</c:numCache>
            </c:numRef>
          </c:cat>
          <c:val>
            <c:numRef>
              <c:f>Sheet2!$AA$19:$AT$19</c:f>
            </c:numRef>
          </c:val>
          <c:smooth val="1"/>
          <c:extLst>
            <c:ext xmlns:c16="http://schemas.microsoft.com/office/drawing/2014/chart" uri="{C3380CC4-5D6E-409C-BE32-E72D297353CC}">
              <c16:uniqueId val="{00000002-63ED-436B-908C-1F16239944F1}"/>
            </c:ext>
          </c:extLst>
        </c:ser>
        <c:ser>
          <c:idx val="3"/>
          <c:order val="3"/>
          <c:tx>
            <c:strRef>
              <c:f>Sheet2!$N$20</c:f>
              <c:strCache>
                <c:ptCount val="1"/>
                <c:pt idx="0">
                  <c:v>Indonesia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Sheet2!$AA$16:$AT$16</c:f>
              <c:numCache>
                <c:formatCode>[$-1070000]mm\/yyyy;@</c:formatCode>
                <c:ptCount val="20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</c:numCache>
            </c:numRef>
          </c:cat>
          <c:val>
            <c:numRef>
              <c:f>Sheet2!$AA$20:$AT$20</c:f>
              <c:numCache>
                <c:formatCode>0.00</c:formatCode>
                <c:ptCount val="20"/>
                <c:pt idx="0">
                  <c:v>-3.7608431581529658</c:v>
                </c:pt>
                <c:pt idx="1">
                  <c:v>-9.5088352335205002</c:v>
                </c:pt>
                <c:pt idx="2">
                  <c:v>-6.8522593921884294</c:v>
                </c:pt>
                <c:pt idx="3">
                  <c:v>-9.8520024222012239</c:v>
                </c:pt>
                <c:pt idx="4">
                  <c:v>-8.9296189286564527</c:v>
                </c:pt>
                <c:pt idx="5">
                  <c:v>-9.1053189952234419</c:v>
                </c:pt>
                <c:pt idx="6">
                  <c:v>-6.4250529561704894</c:v>
                </c:pt>
                <c:pt idx="7">
                  <c:v>-10.104940351104673</c:v>
                </c:pt>
                <c:pt idx="8">
                  <c:v>-5.8586479421131941</c:v>
                </c:pt>
                <c:pt idx="9">
                  <c:v>-6.4593078572161176</c:v>
                </c:pt>
                <c:pt idx="10">
                  <c:v>-6.1086113451528092</c:v>
                </c:pt>
                <c:pt idx="11">
                  <c:v>0.97077809703347384</c:v>
                </c:pt>
                <c:pt idx="12">
                  <c:v>-2.8232666736879963</c:v>
                </c:pt>
                <c:pt idx="13">
                  <c:v>9.9490709063661598</c:v>
                </c:pt>
                <c:pt idx="14">
                  <c:v>-2.62911738688193</c:v>
                </c:pt>
                <c:pt idx="15">
                  <c:v>-6.9247548807988011</c:v>
                </c:pt>
                <c:pt idx="16">
                  <c:v>-29.132613687753363</c:v>
                </c:pt>
                <c:pt idx="17">
                  <c:v>2.0911578527428247</c:v>
                </c:pt>
                <c:pt idx="18">
                  <c:v>-10.078123575956596</c:v>
                </c:pt>
                <c:pt idx="19">
                  <c:v>-8.3632439387581314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63ED-436B-908C-1F16239944F1}"/>
            </c:ext>
          </c:extLst>
        </c:ser>
        <c:ser>
          <c:idx val="4"/>
          <c:order val="4"/>
          <c:tx>
            <c:strRef>
              <c:f>Sheet2!$N$21</c:f>
              <c:strCache>
                <c:ptCount val="1"/>
                <c:pt idx="0">
                  <c:v>Japan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Sheet2!$AA$16:$AT$16</c:f>
              <c:numCache>
                <c:formatCode>[$-1070000]mm\/yyyy;@</c:formatCode>
                <c:ptCount val="20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</c:numCache>
            </c:numRef>
          </c:cat>
          <c:val>
            <c:numRef>
              <c:f>Sheet2!$AA$21:$AT$21</c:f>
              <c:numCache>
                <c:formatCode>0.00</c:formatCode>
                <c:ptCount val="20"/>
                <c:pt idx="0">
                  <c:v>-6.7992191455199702</c:v>
                </c:pt>
                <c:pt idx="1">
                  <c:v>-3.4069993496514002</c:v>
                </c:pt>
                <c:pt idx="2">
                  <c:v>-6.9122339769572108</c:v>
                </c:pt>
                <c:pt idx="3">
                  <c:v>-5.8026883454955254</c:v>
                </c:pt>
                <c:pt idx="4">
                  <c:v>-7.9670536681647945</c:v>
                </c:pt>
                <c:pt idx="5">
                  <c:v>-4.9216557856849903</c:v>
                </c:pt>
                <c:pt idx="6">
                  <c:v>1.3926605958295823</c:v>
                </c:pt>
                <c:pt idx="7">
                  <c:v>-4.0542101347787423</c:v>
                </c:pt>
                <c:pt idx="8">
                  <c:v>-1.1601201031430435</c:v>
                </c:pt>
                <c:pt idx="9">
                  <c:v>-5.362923038196854</c:v>
                </c:pt>
                <c:pt idx="10">
                  <c:v>-4.1223238719424842</c:v>
                </c:pt>
                <c:pt idx="11">
                  <c:v>-3.6876511870393927</c:v>
                </c:pt>
                <c:pt idx="12">
                  <c:v>-2.842282951798893</c:v>
                </c:pt>
                <c:pt idx="13">
                  <c:v>-0.63504768517333332</c:v>
                </c:pt>
                <c:pt idx="14">
                  <c:v>-8.8691088855257618</c:v>
                </c:pt>
                <c:pt idx="15">
                  <c:v>-19.05194300123118</c:v>
                </c:pt>
                <c:pt idx="16">
                  <c:v>-26.448307287440997</c:v>
                </c:pt>
                <c:pt idx="17">
                  <c:v>-25.824591326039425</c:v>
                </c:pt>
                <c:pt idx="18">
                  <c:v>-17.965381472679624</c:v>
                </c:pt>
                <c:pt idx="19">
                  <c:v>-14.64715962059482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63ED-436B-908C-1F16239944F1}"/>
            </c:ext>
          </c:extLst>
        </c:ser>
        <c:ser>
          <c:idx val="5"/>
          <c:order val="5"/>
          <c:tx>
            <c:strRef>
              <c:f>Sheet2!$N$22</c:f>
              <c:strCache>
                <c:ptCount val="1"/>
                <c:pt idx="0">
                  <c:v>Malaysia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Sheet2!$AA$16:$AT$16</c:f>
              <c:numCache>
                <c:formatCode>[$-1070000]mm\/yyyy;@</c:formatCode>
                <c:ptCount val="20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</c:numCache>
            </c:numRef>
          </c:cat>
          <c:val>
            <c:numRef>
              <c:f>Sheet2!$AA$22:$AT$22</c:f>
            </c:numRef>
          </c:val>
          <c:smooth val="0"/>
          <c:extLst>
            <c:ext xmlns:c16="http://schemas.microsoft.com/office/drawing/2014/chart" uri="{C3380CC4-5D6E-409C-BE32-E72D297353CC}">
              <c16:uniqueId val="{00000005-63ED-436B-908C-1F16239944F1}"/>
            </c:ext>
          </c:extLst>
        </c:ser>
        <c:ser>
          <c:idx val="6"/>
          <c:order val="6"/>
          <c:tx>
            <c:strRef>
              <c:f>Sheet2!$N$23</c:f>
              <c:strCache>
                <c:ptCount val="1"/>
                <c:pt idx="0">
                  <c:v>Philippines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Sheet2!$AA$16:$AT$16</c:f>
              <c:numCache>
                <c:formatCode>[$-1070000]mm\/yyyy;@</c:formatCode>
                <c:ptCount val="20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</c:numCache>
            </c:numRef>
          </c:cat>
          <c:val>
            <c:numRef>
              <c:f>Sheet2!$AA$23:$AT$23</c:f>
            </c:numRef>
          </c:val>
          <c:smooth val="0"/>
          <c:extLst>
            <c:ext xmlns:c16="http://schemas.microsoft.com/office/drawing/2014/chart" uri="{C3380CC4-5D6E-409C-BE32-E72D297353CC}">
              <c16:uniqueId val="{00000006-63ED-436B-908C-1F16239944F1}"/>
            </c:ext>
          </c:extLst>
        </c:ser>
        <c:ser>
          <c:idx val="7"/>
          <c:order val="7"/>
          <c:tx>
            <c:strRef>
              <c:f>Sheet2!$N$24</c:f>
              <c:strCache>
                <c:ptCount val="1"/>
                <c:pt idx="0">
                  <c:v>Singapore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Sheet2!$AA$16:$AT$16</c:f>
              <c:numCache>
                <c:formatCode>[$-1070000]mm\/yyyy;@</c:formatCode>
                <c:ptCount val="20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</c:numCache>
            </c:numRef>
          </c:cat>
          <c:val>
            <c:numRef>
              <c:f>Sheet2!$AA$24:$AT$24</c:f>
              <c:numCache>
                <c:formatCode>0.00</c:formatCode>
                <c:ptCount val="20"/>
                <c:pt idx="0">
                  <c:v>-1.658541865312273</c:v>
                </c:pt>
                <c:pt idx="1">
                  <c:v>-0.18448495416865285</c:v>
                </c:pt>
                <c:pt idx="2">
                  <c:v>-5.8477600307127631</c:v>
                </c:pt>
                <c:pt idx="3">
                  <c:v>-3.72762996186799</c:v>
                </c:pt>
                <c:pt idx="4">
                  <c:v>-5.7826617487797876</c:v>
                </c:pt>
                <c:pt idx="5">
                  <c:v>-10.282601025546526</c:v>
                </c:pt>
                <c:pt idx="6">
                  <c:v>-5.9394481847064071</c:v>
                </c:pt>
                <c:pt idx="7">
                  <c:v>-11.508860466369825</c:v>
                </c:pt>
                <c:pt idx="8">
                  <c:v>-5.6887903847082271</c:v>
                </c:pt>
                <c:pt idx="9">
                  <c:v>-8.7772951783579458</c:v>
                </c:pt>
                <c:pt idx="10">
                  <c:v>-5.1216491637280512</c:v>
                </c:pt>
                <c:pt idx="11">
                  <c:v>4.6745757749485648</c:v>
                </c:pt>
                <c:pt idx="12">
                  <c:v>-5.0656484199600271</c:v>
                </c:pt>
                <c:pt idx="13">
                  <c:v>-0.22441220345949375</c:v>
                </c:pt>
                <c:pt idx="14">
                  <c:v>-5.3551349494754419</c:v>
                </c:pt>
                <c:pt idx="15">
                  <c:v>-16.846001727065968</c:v>
                </c:pt>
                <c:pt idx="16">
                  <c:v>-26.484257913349694</c:v>
                </c:pt>
                <c:pt idx="17">
                  <c:v>-6.425707854699553</c:v>
                </c:pt>
                <c:pt idx="18">
                  <c:v>-9.7358985163666603</c:v>
                </c:pt>
                <c:pt idx="19">
                  <c:v>-3.6890582378450176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7-63ED-436B-908C-1F16239944F1}"/>
            </c:ext>
          </c:extLst>
        </c:ser>
        <c:ser>
          <c:idx val="8"/>
          <c:order val="8"/>
          <c:tx>
            <c:strRef>
              <c:f>Sheet2!$N$25</c:f>
              <c:strCache>
                <c:ptCount val="1"/>
                <c:pt idx="0">
                  <c:v>South Korea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Sheet2!$AA$16:$AT$16</c:f>
              <c:numCache>
                <c:formatCode>[$-1070000]mm\/yyyy;@</c:formatCode>
                <c:ptCount val="20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</c:numCache>
            </c:numRef>
          </c:cat>
          <c:val>
            <c:numRef>
              <c:f>Sheet2!$AA$25:$AT$25</c:f>
              <c:numCache>
                <c:formatCode>0.00</c:formatCode>
                <c:ptCount val="20"/>
                <c:pt idx="0">
                  <c:v>-6.2012940700803512</c:v>
                </c:pt>
                <c:pt idx="1">
                  <c:v>-11.323736011048538</c:v>
                </c:pt>
                <c:pt idx="2">
                  <c:v>-8.3935523438230319</c:v>
                </c:pt>
                <c:pt idx="3">
                  <c:v>-2.1445816654625531</c:v>
                </c:pt>
                <c:pt idx="4">
                  <c:v>-9.8323598897169404</c:v>
                </c:pt>
                <c:pt idx="5">
                  <c:v>-13.843103992560586</c:v>
                </c:pt>
                <c:pt idx="6">
                  <c:v>-11.063512426256153</c:v>
                </c:pt>
                <c:pt idx="7">
                  <c:v>-13.9904673364628</c:v>
                </c:pt>
                <c:pt idx="8">
                  <c:v>-11.887720184683147</c:v>
                </c:pt>
                <c:pt idx="9">
                  <c:v>-14.968114471099412</c:v>
                </c:pt>
                <c:pt idx="10">
                  <c:v>-14.450030915200657</c:v>
                </c:pt>
                <c:pt idx="11">
                  <c:v>-5.265755803336674</c:v>
                </c:pt>
                <c:pt idx="12">
                  <c:v>-6.6242768351550012</c:v>
                </c:pt>
                <c:pt idx="13">
                  <c:v>3.6409355469404545</c:v>
                </c:pt>
                <c:pt idx="14">
                  <c:v>-1.7006308037796316</c:v>
                </c:pt>
                <c:pt idx="15">
                  <c:v>-25.587191906645273</c:v>
                </c:pt>
                <c:pt idx="16">
                  <c:v>-23.765609920613429</c:v>
                </c:pt>
                <c:pt idx="17">
                  <c:v>-10.861359571230992</c:v>
                </c:pt>
                <c:pt idx="18">
                  <c:v>-7.1085687097164652</c:v>
                </c:pt>
                <c:pt idx="19">
                  <c:v>-10.103851504989819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8-63ED-436B-908C-1F16239944F1}"/>
            </c:ext>
          </c:extLst>
        </c:ser>
        <c:ser>
          <c:idx val="9"/>
          <c:order val="9"/>
          <c:tx>
            <c:strRef>
              <c:f>Sheet2!$N$26</c:f>
              <c:strCache>
                <c:ptCount val="1"/>
                <c:pt idx="0">
                  <c:v>Taiwan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Sheet2!$AA$16:$AT$16</c:f>
              <c:numCache>
                <c:formatCode>[$-1070000]mm\/yyyy;@</c:formatCode>
                <c:ptCount val="20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</c:numCache>
            </c:numRef>
          </c:cat>
          <c:val>
            <c:numRef>
              <c:f>Sheet2!$AA$26:$AT$26</c:f>
            </c:numRef>
          </c:val>
          <c:smooth val="0"/>
          <c:extLst>
            <c:ext xmlns:c16="http://schemas.microsoft.com/office/drawing/2014/chart" uri="{C3380CC4-5D6E-409C-BE32-E72D297353CC}">
              <c16:uniqueId val="{00000009-63ED-436B-908C-1F16239944F1}"/>
            </c:ext>
          </c:extLst>
        </c:ser>
        <c:ser>
          <c:idx val="10"/>
          <c:order val="10"/>
          <c:tx>
            <c:strRef>
              <c:f>Sheet2!$N$27</c:f>
              <c:strCache>
                <c:ptCount val="1"/>
                <c:pt idx="0">
                  <c:v>Thailand</c:v>
                </c:pt>
              </c:strCache>
            </c:strRef>
          </c:tx>
          <c:spPr>
            <a:ln w="50800" cap="rnd">
              <a:solidFill>
                <a:srgbClr val="FFCC00"/>
              </a:solidFill>
              <a:round/>
            </a:ln>
            <a:effectLst/>
          </c:spPr>
          <c:marker>
            <c:symbol val="none"/>
          </c:marker>
          <c:cat>
            <c:numRef>
              <c:f>Sheet2!$AA$16:$AT$16</c:f>
              <c:numCache>
                <c:formatCode>[$-1070000]mm\/yyyy;@</c:formatCode>
                <c:ptCount val="20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</c:numCache>
            </c:numRef>
          </c:cat>
          <c:val>
            <c:numRef>
              <c:f>Sheet2!$AA$27:$AT$27</c:f>
              <c:numCache>
                <c:formatCode>0.00</c:formatCode>
                <c:ptCount val="20"/>
                <c:pt idx="0">
                  <c:v>-5.8994580324671091</c:v>
                </c:pt>
                <c:pt idx="1">
                  <c:v>5.6515824770354612</c:v>
                </c:pt>
                <c:pt idx="2">
                  <c:v>-5.0426243491625655</c:v>
                </c:pt>
                <c:pt idx="3">
                  <c:v>-2.7681461996198635</c:v>
                </c:pt>
                <c:pt idx="4">
                  <c:v>-6.2521691051055797</c:v>
                </c:pt>
                <c:pt idx="5">
                  <c:v>-2.1738810415402554</c:v>
                </c:pt>
                <c:pt idx="6">
                  <c:v>4.4257859845721725</c:v>
                </c:pt>
                <c:pt idx="7">
                  <c:v>-3.8221801681439445</c:v>
                </c:pt>
                <c:pt idx="8">
                  <c:v>-1.7375444815629635</c:v>
                </c:pt>
                <c:pt idx="9">
                  <c:v>-4.4785219333615345</c:v>
                </c:pt>
                <c:pt idx="10">
                  <c:v>-7.4267199754863782</c:v>
                </c:pt>
                <c:pt idx="11">
                  <c:v>-1.1504307157253066</c:v>
                </c:pt>
                <c:pt idx="12">
                  <c:v>3.3444654400308025</c:v>
                </c:pt>
                <c:pt idx="13">
                  <c:v>-4.4903214356311025</c:v>
                </c:pt>
                <c:pt idx="14">
                  <c:v>4.1704771270201633</c:v>
                </c:pt>
                <c:pt idx="15">
                  <c:v>2.1232894229023884</c:v>
                </c:pt>
                <c:pt idx="16">
                  <c:v>-22.503937777166044</c:v>
                </c:pt>
                <c:pt idx="17">
                  <c:v>-23.169632019507318</c:v>
                </c:pt>
                <c:pt idx="18">
                  <c:v>-11.369944864562143</c:v>
                </c:pt>
                <c:pt idx="19">
                  <c:v>-7.936341191042203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A-63ED-436B-908C-1F16239944F1}"/>
            </c:ext>
          </c:extLst>
        </c:ser>
        <c:ser>
          <c:idx val="11"/>
          <c:order val="11"/>
          <c:tx>
            <c:strRef>
              <c:f>Sheet2!$N$28</c:f>
              <c:strCache>
                <c:ptCount val="1"/>
                <c:pt idx="0">
                  <c:v>Vietnam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Sheet2!$AA$16:$AT$16</c:f>
              <c:numCache>
                <c:formatCode>[$-1070000]mm\/yyyy;@</c:formatCode>
                <c:ptCount val="20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</c:numCache>
            </c:numRef>
          </c:cat>
          <c:val>
            <c:numRef>
              <c:f>Sheet2!$AA$28:$AT$28</c:f>
              <c:numCache>
                <c:formatCode>0.00</c:formatCode>
                <c:ptCount val="20"/>
                <c:pt idx="0">
                  <c:v>9.4101815474085839</c:v>
                </c:pt>
                <c:pt idx="1">
                  <c:v>-3.4601857789404278</c:v>
                </c:pt>
                <c:pt idx="2">
                  <c:v>7.060939713866702</c:v>
                </c:pt>
                <c:pt idx="3">
                  <c:v>10.328677692985309</c:v>
                </c:pt>
                <c:pt idx="4">
                  <c:v>9.4239121235772245</c:v>
                </c:pt>
                <c:pt idx="5">
                  <c:v>7.7091676182508024</c:v>
                </c:pt>
                <c:pt idx="6">
                  <c:v>10.862859720608213</c:v>
                </c:pt>
                <c:pt idx="7">
                  <c:v>10.288414877949648</c:v>
                </c:pt>
                <c:pt idx="8">
                  <c:v>10.415519816889727</c:v>
                </c:pt>
                <c:pt idx="9">
                  <c:v>7.5923128305475558</c:v>
                </c:pt>
                <c:pt idx="10">
                  <c:v>4.6837639410846776</c:v>
                </c:pt>
                <c:pt idx="11">
                  <c:v>13.829368713912359</c:v>
                </c:pt>
                <c:pt idx="12">
                  <c:v>-17.400659190533077</c:v>
                </c:pt>
                <c:pt idx="13">
                  <c:v>50.260547091029991</c:v>
                </c:pt>
                <c:pt idx="14">
                  <c:v>6.0308738649735432</c:v>
                </c:pt>
                <c:pt idx="15">
                  <c:v>-13.888062902217698</c:v>
                </c:pt>
                <c:pt idx="16">
                  <c:v>-12.346796958970444</c:v>
                </c:pt>
                <c:pt idx="17">
                  <c:v>5.2622676389772209</c:v>
                </c:pt>
                <c:pt idx="18">
                  <c:v>8.4727649519238213</c:v>
                </c:pt>
                <c:pt idx="19">
                  <c:v>7.1426560025395531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B-63ED-436B-908C-1F16239944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7058944"/>
        <c:axId val="155415680"/>
      </c:lineChart>
      <c:dateAx>
        <c:axId val="137058944"/>
        <c:scaling>
          <c:orientation val="minMax"/>
        </c:scaling>
        <c:delete val="0"/>
        <c:axPos val="b"/>
        <c:numFmt formatCode="[$-1070000]mm\/yyyy;@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FreesiaUPC" pitchFamily="34" charset="-34"/>
                <a:ea typeface="+mn-ea"/>
                <a:cs typeface="FreesiaUPC" pitchFamily="34" charset="-34"/>
              </a:defRPr>
            </a:pPr>
            <a:endParaRPr lang="en-US"/>
          </a:p>
        </c:txPr>
        <c:crossAx val="155415680"/>
        <c:crosses val="autoZero"/>
        <c:auto val="1"/>
        <c:lblOffset val="100"/>
        <c:baseTimeUnit val="months"/>
        <c:majorUnit val="1"/>
        <c:majorTimeUnit val="months"/>
      </c:dateAx>
      <c:valAx>
        <c:axId val="155415680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 sz="1200"/>
                </a:pPr>
                <a:r>
                  <a:rPr lang="en-US" sz="1200" dirty="0">
                    <a:latin typeface="FreesiaUPC" pitchFamily="34" charset="-34"/>
                    <a:cs typeface="FreesiaUPC" pitchFamily="34" charset="-34"/>
                  </a:rPr>
                  <a:t>%</a:t>
                </a:r>
                <a:r>
                  <a:rPr lang="en-US" sz="1200" dirty="0" err="1">
                    <a:latin typeface="FreesiaUPC" pitchFamily="34" charset="-34"/>
                    <a:cs typeface="FreesiaUPC" pitchFamily="34" charset="-34"/>
                  </a:rPr>
                  <a:t>YoY</a:t>
                </a:r>
                <a:endParaRPr lang="en-US" sz="1200" dirty="0">
                  <a:latin typeface="FreesiaUPC" pitchFamily="34" charset="-34"/>
                  <a:cs typeface="FreesiaUPC" pitchFamily="34" charset="-34"/>
                </a:endParaRPr>
              </a:p>
            </c:rich>
          </c:tx>
          <c:layout>
            <c:manualLayout>
              <c:xMode val="edge"/>
              <c:yMode val="edge"/>
              <c:x val="0"/>
              <c:y val="8.4597110170274881E-2"/>
            </c:manualLayout>
          </c:layout>
          <c:overlay val="0"/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FreesiaUPC" pitchFamily="34" charset="-34"/>
                <a:ea typeface="+mn-ea"/>
                <a:cs typeface="FreesiaUPC" pitchFamily="34" charset="-34"/>
              </a:defRPr>
            </a:pPr>
            <a:endParaRPr lang="en-US"/>
          </a:p>
        </c:txPr>
        <c:crossAx val="137058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6614087725267732E-2"/>
          <c:y val="0.13602832664784825"/>
          <c:w val="0.89795180853628198"/>
          <c:h val="9.97086142675279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180853201910179"/>
          <c:y val="3.065846494929083E-2"/>
          <c:w val="0.5990725448817934"/>
          <c:h val="0.85988779635876456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5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4BACC6"/>
              </a:solidFill>
            </c:spPr>
            <c:extLst>
              <c:ext xmlns:c16="http://schemas.microsoft.com/office/drawing/2014/chart" uri="{C3380CC4-5D6E-409C-BE32-E72D297353CC}">
                <c16:uniqueId val="{00000007-7383-427E-88FD-8F701066CAD5}"/>
              </c:ext>
            </c:extLst>
          </c:dPt>
          <c:dPt>
            <c:idx val="3"/>
            <c:invertIfNegative val="0"/>
            <c:bubble3D val="0"/>
            <c:spPr>
              <a:solidFill>
                <a:srgbClr val="4BACC6"/>
              </a:solidFill>
            </c:spPr>
            <c:extLst>
              <c:ext xmlns:c16="http://schemas.microsoft.com/office/drawing/2014/chart" uri="{C3380CC4-5D6E-409C-BE32-E72D297353CC}">
                <c16:uniqueId val="{00000006-7383-427E-88FD-8F701066CAD5}"/>
              </c:ext>
            </c:extLst>
          </c:dPt>
          <c:dPt>
            <c:idx val="6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C4E7-42CB-8221-E0FB3D93B459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C4E7-42CB-8221-E0FB3D93B459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C4E7-42CB-8221-E0FB3D93B45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Sheet1!$AI$3:$AI$14</c:f>
              <c:strCache>
                <c:ptCount val="12"/>
                <c:pt idx="0">
                  <c:v>India (8m)</c:v>
                </c:pt>
                <c:pt idx="1">
                  <c:v>Philippines (7m)</c:v>
                </c:pt>
                <c:pt idx="2">
                  <c:v>Japan (8m)</c:v>
                </c:pt>
                <c:pt idx="3">
                  <c:v>South Korea (8m)</c:v>
                </c:pt>
                <c:pt idx="4">
                  <c:v>Singapore (8m)</c:v>
                </c:pt>
                <c:pt idx="5">
                  <c:v>Malaysia (7m)</c:v>
                </c:pt>
                <c:pt idx="6">
                  <c:v>Thailand (8m)</c:v>
                </c:pt>
                <c:pt idx="7">
                  <c:v>Indonesia (8m)</c:v>
                </c:pt>
                <c:pt idx="8">
                  <c:v>Hong Kong (7m)</c:v>
                </c:pt>
                <c:pt idx="9">
                  <c:v>China (8m)</c:v>
                </c:pt>
                <c:pt idx="10">
                  <c:v>Taiwan (8m)</c:v>
                </c:pt>
                <c:pt idx="11">
                  <c:v>Vietnam (8m)</c:v>
                </c:pt>
              </c:strCache>
            </c:strRef>
          </c:cat>
          <c:val>
            <c:numRef>
              <c:f>Sheet1!$AJ$3:$AJ$14</c:f>
              <c:numCache>
                <c:formatCode>0.0</c:formatCode>
                <c:ptCount val="12"/>
                <c:pt idx="0">
                  <c:v>-21.286926693284911</c:v>
                </c:pt>
                <c:pt idx="1">
                  <c:v>-16.396809504099295</c:v>
                </c:pt>
                <c:pt idx="2">
                  <c:v>-14.616217744154085</c:v>
                </c:pt>
                <c:pt idx="3">
                  <c:v>-10.593034901336438</c:v>
                </c:pt>
                <c:pt idx="4">
                  <c:v>-9.4522624830241568</c:v>
                </c:pt>
                <c:pt idx="5">
                  <c:v>-8.9167058198135578</c:v>
                </c:pt>
                <c:pt idx="6">
                  <c:v>-7.8</c:v>
                </c:pt>
                <c:pt idx="7">
                  <c:v>-6.5144913519690419</c:v>
                </c:pt>
                <c:pt idx="8">
                  <c:v>-5.3562659470960909</c:v>
                </c:pt>
                <c:pt idx="9">
                  <c:v>-2.2677203426291328</c:v>
                </c:pt>
                <c:pt idx="10">
                  <c:v>1.5428847707861024</c:v>
                </c:pt>
                <c:pt idx="11">
                  <c:v>2.2569173417880108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4E7-42CB-8221-E0FB3D93B4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axId val="139196288"/>
        <c:axId val="142737408"/>
      </c:barChart>
      <c:catAx>
        <c:axId val="13919628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400"/>
            </a:pPr>
            <a:endParaRPr lang="en-US"/>
          </a:p>
        </c:txPr>
        <c:crossAx val="142737408"/>
        <c:crosses val="autoZero"/>
        <c:auto val="1"/>
        <c:lblAlgn val="ctr"/>
        <c:lblOffset val="100"/>
        <c:noMultiLvlLbl val="0"/>
      </c:catAx>
      <c:valAx>
        <c:axId val="142737408"/>
        <c:scaling>
          <c:orientation val="minMax"/>
        </c:scaling>
        <c:delete val="0"/>
        <c:axPos val="b"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39196288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>
          <a:latin typeface="FreesiaUPC" panose="020B0604020202020204" pitchFamily="34" charset="-34"/>
          <a:cs typeface="FreesiaUPC" panose="020B0604020202020204" pitchFamily="34" charset="-34"/>
        </a:defRPr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0" i="0" baseline="0">
                <a:solidFill>
                  <a:sysClr val="windowText" lastClr="000000"/>
                </a:solidFill>
                <a:effectLst/>
              </a:rPr>
              <a:t>Manufacturing PMI</a:t>
            </a:r>
            <a:endParaRPr lang="en-US" sz="1600">
              <a:solidFill>
                <a:sysClr val="windowText" lastClr="000000"/>
              </a:solidFill>
              <a:effectLst/>
            </a:endParaRPr>
          </a:p>
        </c:rich>
      </c:tx>
      <c:layout>
        <c:manualLayout>
          <c:xMode val="edge"/>
          <c:yMode val="edge"/>
          <c:x val="0.4159181928101684"/>
          <c:y val="3.0649395007431895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6519422572178471E-2"/>
          <c:y val="0.22293952128814998"/>
          <c:w val="0.92848057742782164"/>
          <c:h val="0.56609126488362427"/>
        </c:manualLayout>
      </c:layout>
      <c:lineChart>
        <c:grouping val="standar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World</c:v>
                </c:pt>
              </c:strCache>
            </c:strRef>
          </c:tx>
          <c:spPr>
            <a:ln w="50800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Sheet1!$A$3:$A$17</c:f>
              <c:numCache>
                <c:formatCode>mm\/yyyy</c:formatCode>
                <c:ptCount val="15"/>
                <c:pt idx="0">
                  <c:v>43617</c:v>
                </c:pt>
                <c:pt idx="1">
                  <c:v>43647</c:v>
                </c:pt>
                <c:pt idx="2">
                  <c:v>43678</c:v>
                </c:pt>
                <c:pt idx="3">
                  <c:v>43709</c:v>
                </c:pt>
                <c:pt idx="4">
                  <c:v>43739</c:v>
                </c:pt>
                <c:pt idx="5">
                  <c:v>43770</c:v>
                </c:pt>
                <c:pt idx="6">
                  <c:v>43800</c:v>
                </c:pt>
                <c:pt idx="7">
                  <c:v>43831</c:v>
                </c:pt>
                <c:pt idx="8">
                  <c:v>43862</c:v>
                </c:pt>
                <c:pt idx="9">
                  <c:v>43891</c:v>
                </c:pt>
                <c:pt idx="10">
                  <c:v>43922</c:v>
                </c:pt>
                <c:pt idx="11">
                  <c:v>43952</c:v>
                </c:pt>
                <c:pt idx="12">
                  <c:v>43983</c:v>
                </c:pt>
                <c:pt idx="13">
                  <c:v>44013</c:v>
                </c:pt>
                <c:pt idx="14">
                  <c:v>44044</c:v>
                </c:pt>
              </c:numCache>
            </c:numRef>
          </c:cat>
          <c:val>
            <c:numRef>
              <c:f>Sheet1!$B$3:$B$17</c:f>
              <c:numCache>
                <c:formatCode>0.00</c:formatCode>
                <c:ptCount val="15"/>
                <c:pt idx="0">
                  <c:v>49.4</c:v>
                </c:pt>
                <c:pt idx="1">
                  <c:v>49.3</c:v>
                </c:pt>
                <c:pt idx="2">
                  <c:v>49.5</c:v>
                </c:pt>
                <c:pt idx="3">
                  <c:v>49.8</c:v>
                </c:pt>
                <c:pt idx="4">
                  <c:v>49.8</c:v>
                </c:pt>
                <c:pt idx="5">
                  <c:v>50.3</c:v>
                </c:pt>
                <c:pt idx="6">
                  <c:v>50.1</c:v>
                </c:pt>
                <c:pt idx="7">
                  <c:v>50.3</c:v>
                </c:pt>
                <c:pt idx="8">
                  <c:v>47.1</c:v>
                </c:pt>
                <c:pt idx="9">
                  <c:v>47.3</c:v>
                </c:pt>
                <c:pt idx="10">
                  <c:v>39.6</c:v>
                </c:pt>
                <c:pt idx="11">
                  <c:v>42.4</c:v>
                </c:pt>
                <c:pt idx="12">
                  <c:v>47.9</c:v>
                </c:pt>
                <c:pt idx="13">
                  <c:v>50.3</c:v>
                </c:pt>
                <c:pt idx="14" formatCode="#,##0.00">
                  <c:v>51.8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0495-4205-9864-AC61446FAFD1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Asia</c:v>
                </c:pt>
              </c:strCache>
            </c:strRef>
          </c:tx>
          <c:spPr>
            <a:ln w="508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Sheet1!$A$3:$A$17</c:f>
              <c:numCache>
                <c:formatCode>mm\/yyyy</c:formatCode>
                <c:ptCount val="15"/>
                <c:pt idx="0">
                  <c:v>43617</c:v>
                </c:pt>
                <c:pt idx="1">
                  <c:v>43647</c:v>
                </c:pt>
                <c:pt idx="2">
                  <c:v>43678</c:v>
                </c:pt>
                <c:pt idx="3">
                  <c:v>43709</c:v>
                </c:pt>
                <c:pt idx="4">
                  <c:v>43739</c:v>
                </c:pt>
                <c:pt idx="5">
                  <c:v>43770</c:v>
                </c:pt>
                <c:pt idx="6">
                  <c:v>43800</c:v>
                </c:pt>
                <c:pt idx="7">
                  <c:v>43831</c:v>
                </c:pt>
                <c:pt idx="8">
                  <c:v>43862</c:v>
                </c:pt>
                <c:pt idx="9">
                  <c:v>43891</c:v>
                </c:pt>
                <c:pt idx="10">
                  <c:v>43922</c:v>
                </c:pt>
                <c:pt idx="11">
                  <c:v>43952</c:v>
                </c:pt>
                <c:pt idx="12">
                  <c:v>43983</c:v>
                </c:pt>
                <c:pt idx="13">
                  <c:v>44013</c:v>
                </c:pt>
                <c:pt idx="14">
                  <c:v>44044</c:v>
                </c:pt>
              </c:numCache>
            </c:numRef>
          </c:cat>
          <c:val>
            <c:numRef>
              <c:f>Sheet1!$C$3:$C$17</c:f>
              <c:numCache>
                <c:formatCode>0.00</c:formatCode>
                <c:ptCount val="15"/>
                <c:pt idx="0">
                  <c:v>49.4</c:v>
                </c:pt>
                <c:pt idx="1">
                  <c:v>49.8</c:v>
                </c:pt>
                <c:pt idx="2">
                  <c:v>50</c:v>
                </c:pt>
                <c:pt idx="3">
                  <c:v>50.4</c:v>
                </c:pt>
                <c:pt idx="4">
                  <c:v>50.4</c:v>
                </c:pt>
                <c:pt idx="5">
                  <c:v>50.7</c:v>
                </c:pt>
                <c:pt idx="6">
                  <c:v>50.7</c:v>
                </c:pt>
                <c:pt idx="7">
                  <c:v>50.7</c:v>
                </c:pt>
                <c:pt idx="8">
                  <c:v>44.4</c:v>
                </c:pt>
                <c:pt idx="9">
                  <c:v>48.2</c:v>
                </c:pt>
                <c:pt idx="10">
                  <c:v>43.9</c:v>
                </c:pt>
                <c:pt idx="11">
                  <c:v>44.7</c:v>
                </c:pt>
                <c:pt idx="12">
                  <c:v>47.4</c:v>
                </c:pt>
                <c:pt idx="13">
                  <c:v>49.8</c:v>
                </c:pt>
                <c:pt idx="14" formatCode="#,##0.00">
                  <c:v>51.2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0495-4205-9864-AC61446FAFD1}"/>
            </c:ext>
          </c:extLst>
        </c:ser>
        <c:ser>
          <c:idx val="2"/>
          <c:order val="2"/>
          <c:tx>
            <c:strRef>
              <c:f>Sheet1!$D$2</c:f>
              <c:strCache>
                <c:ptCount val="1"/>
                <c:pt idx="0">
                  <c:v>Europe</c:v>
                </c:pt>
              </c:strCache>
            </c:strRef>
          </c:tx>
          <c:spPr>
            <a:ln w="508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Sheet1!$A$3:$A$17</c:f>
              <c:numCache>
                <c:formatCode>mm\/yyyy</c:formatCode>
                <c:ptCount val="15"/>
                <c:pt idx="0">
                  <c:v>43617</c:v>
                </c:pt>
                <c:pt idx="1">
                  <c:v>43647</c:v>
                </c:pt>
                <c:pt idx="2">
                  <c:v>43678</c:v>
                </c:pt>
                <c:pt idx="3">
                  <c:v>43709</c:v>
                </c:pt>
                <c:pt idx="4">
                  <c:v>43739</c:v>
                </c:pt>
                <c:pt idx="5">
                  <c:v>43770</c:v>
                </c:pt>
                <c:pt idx="6">
                  <c:v>43800</c:v>
                </c:pt>
                <c:pt idx="7">
                  <c:v>43831</c:v>
                </c:pt>
                <c:pt idx="8">
                  <c:v>43862</c:v>
                </c:pt>
                <c:pt idx="9">
                  <c:v>43891</c:v>
                </c:pt>
                <c:pt idx="10">
                  <c:v>43922</c:v>
                </c:pt>
                <c:pt idx="11">
                  <c:v>43952</c:v>
                </c:pt>
                <c:pt idx="12">
                  <c:v>43983</c:v>
                </c:pt>
                <c:pt idx="13">
                  <c:v>44013</c:v>
                </c:pt>
                <c:pt idx="14">
                  <c:v>44044</c:v>
                </c:pt>
              </c:numCache>
            </c:numRef>
          </c:cat>
          <c:val>
            <c:numRef>
              <c:f>Sheet1!$D$3:$D$17</c:f>
              <c:numCache>
                <c:formatCode>0.00</c:formatCode>
                <c:ptCount val="15"/>
                <c:pt idx="0">
                  <c:v>47.7</c:v>
                </c:pt>
                <c:pt idx="1">
                  <c:v>46.6</c:v>
                </c:pt>
                <c:pt idx="2">
                  <c:v>47.2</c:v>
                </c:pt>
                <c:pt idx="3">
                  <c:v>46.3</c:v>
                </c:pt>
                <c:pt idx="4">
                  <c:v>46.4</c:v>
                </c:pt>
                <c:pt idx="5">
                  <c:v>47.2</c:v>
                </c:pt>
                <c:pt idx="6">
                  <c:v>46.6</c:v>
                </c:pt>
                <c:pt idx="7">
                  <c:v>48.3</c:v>
                </c:pt>
                <c:pt idx="8">
                  <c:v>49.6</c:v>
                </c:pt>
                <c:pt idx="9">
                  <c:v>44.9</c:v>
                </c:pt>
                <c:pt idx="10">
                  <c:v>33.299999999999997</c:v>
                </c:pt>
                <c:pt idx="11">
                  <c:v>39.700000000000003</c:v>
                </c:pt>
                <c:pt idx="12">
                  <c:v>48.1</c:v>
                </c:pt>
                <c:pt idx="13">
                  <c:v>52.3</c:v>
                </c:pt>
                <c:pt idx="14" formatCode="#,##0.00">
                  <c:v>52.2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0495-4205-9864-AC61446FAFD1}"/>
            </c:ext>
          </c:extLst>
        </c:ser>
        <c:ser>
          <c:idx val="3"/>
          <c:order val="3"/>
          <c:tx>
            <c:strRef>
              <c:f>Sheet1!$E$2</c:f>
              <c:strCache>
                <c:ptCount val="1"/>
                <c:pt idx="0">
                  <c:v>Thailand</c:v>
                </c:pt>
              </c:strCache>
            </c:strRef>
          </c:tx>
          <c:spPr>
            <a:ln w="508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Sheet1!$A$3:$A$17</c:f>
              <c:numCache>
                <c:formatCode>mm\/yyyy</c:formatCode>
                <c:ptCount val="15"/>
                <c:pt idx="0">
                  <c:v>43617</c:v>
                </c:pt>
                <c:pt idx="1">
                  <c:v>43647</c:v>
                </c:pt>
                <c:pt idx="2">
                  <c:v>43678</c:v>
                </c:pt>
                <c:pt idx="3">
                  <c:v>43709</c:v>
                </c:pt>
                <c:pt idx="4">
                  <c:v>43739</c:v>
                </c:pt>
                <c:pt idx="5">
                  <c:v>43770</c:v>
                </c:pt>
                <c:pt idx="6">
                  <c:v>43800</c:v>
                </c:pt>
                <c:pt idx="7">
                  <c:v>43831</c:v>
                </c:pt>
                <c:pt idx="8">
                  <c:v>43862</c:v>
                </c:pt>
                <c:pt idx="9">
                  <c:v>43891</c:v>
                </c:pt>
                <c:pt idx="10">
                  <c:v>43922</c:v>
                </c:pt>
                <c:pt idx="11">
                  <c:v>43952</c:v>
                </c:pt>
                <c:pt idx="12">
                  <c:v>43983</c:v>
                </c:pt>
                <c:pt idx="13">
                  <c:v>44013</c:v>
                </c:pt>
                <c:pt idx="14">
                  <c:v>44044</c:v>
                </c:pt>
              </c:numCache>
            </c:numRef>
          </c:cat>
          <c:val>
            <c:numRef>
              <c:f>Sheet1!$E$3:$E$17</c:f>
              <c:numCache>
                <c:formatCode>0.00</c:formatCode>
                <c:ptCount val="15"/>
                <c:pt idx="0">
                  <c:v>50.6</c:v>
                </c:pt>
                <c:pt idx="1">
                  <c:v>50.3</c:v>
                </c:pt>
                <c:pt idx="2">
                  <c:v>50</c:v>
                </c:pt>
                <c:pt idx="3">
                  <c:v>50.6</c:v>
                </c:pt>
                <c:pt idx="4">
                  <c:v>50</c:v>
                </c:pt>
                <c:pt idx="5">
                  <c:v>49.3</c:v>
                </c:pt>
                <c:pt idx="6">
                  <c:v>50.1</c:v>
                </c:pt>
                <c:pt idx="7">
                  <c:v>49.9</c:v>
                </c:pt>
                <c:pt idx="8">
                  <c:v>49.5</c:v>
                </c:pt>
                <c:pt idx="9">
                  <c:v>46.7</c:v>
                </c:pt>
                <c:pt idx="10">
                  <c:v>36.799999999999997</c:v>
                </c:pt>
                <c:pt idx="11">
                  <c:v>41.6</c:v>
                </c:pt>
                <c:pt idx="12">
                  <c:v>43.5</c:v>
                </c:pt>
                <c:pt idx="13">
                  <c:v>45.9</c:v>
                </c:pt>
                <c:pt idx="14" formatCode="#,##0.00">
                  <c:v>49.7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0495-4205-9864-AC61446FAFD1}"/>
            </c:ext>
          </c:extLst>
        </c:ser>
        <c:ser>
          <c:idx val="4"/>
          <c:order val="4"/>
          <c:tx>
            <c:strRef>
              <c:f>Sheet1!$F$2</c:f>
              <c:strCache>
                <c:ptCount val="1"/>
                <c:pt idx="0">
                  <c:v>China</c:v>
                </c:pt>
              </c:strCache>
            </c:strRef>
          </c:tx>
          <c:spPr>
            <a:ln w="508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Sheet1!$A$3:$A$17</c:f>
              <c:numCache>
                <c:formatCode>mm\/yyyy</c:formatCode>
                <c:ptCount val="15"/>
                <c:pt idx="0">
                  <c:v>43617</c:v>
                </c:pt>
                <c:pt idx="1">
                  <c:v>43647</c:v>
                </c:pt>
                <c:pt idx="2">
                  <c:v>43678</c:v>
                </c:pt>
                <c:pt idx="3">
                  <c:v>43709</c:v>
                </c:pt>
                <c:pt idx="4">
                  <c:v>43739</c:v>
                </c:pt>
                <c:pt idx="5">
                  <c:v>43770</c:v>
                </c:pt>
                <c:pt idx="6">
                  <c:v>43800</c:v>
                </c:pt>
                <c:pt idx="7">
                  <c:v>43831</c:v>
                </c:pt>
                <c:pt idx="8">
                  <c:v>43862</c:v>
                </c:pt>
                <c:pt idx="9">
                  <c:v>43891</c:v>
                </c:pt>
                <c:pt idx="10">
                  <c:v>43922</c:v>
                </c:pt>
                <c:pt idx="11">
                  <c:v>43952</c:v>
                </c:pt>
                <c:pt idx="12">
                  <c:v>43983</c:v>
                </c:pt>
                <c:pt idx="13">
                  <c:v>44013</c:v>
                </c:pt>
                <c:pt idx="14">
                  <c:v>44044</c:v>
                </c:pt>
              </c:numCache>
            </c:numRef>
          </c:cat>
          <c:val>
            <c:numRef>
              <c:f>Sheet1!$F$3:$F$17</c:f>
              <c:numCache>
                <c:formatCode>0.00</c:formatCode>
                <c:ptCount val="15"/>
                <c:pt idx="0">
                  <c:v>49.4</c:v>
                </c:pt>
                <c:pt idx="1">
                  <c:v>49.9</c:v>
                </c:pt>
                <c:pt idx="2">
                  <c:v>50.4</c:v>
                </c:pt>
                <c:pt idx="3">
                  <c:v>51.4</c:v>
                </c:pt>
                <c:pt idx="4">
                  <c:v>51.7</c:v>
                </c:pt>
                <c:pt idx="5">
                  <c:v>51.8</c:v>
                </c:pt>
                <c:pt idx="6">
                  <c:v>51.5</c:v>
                </c:pt>
                <c:pt idx="7">
                  <c:v>51.1</c:v>
                </c:pt>
                <c:pt idx="8">
                  <c:v>40.299999999999997</c:v>
                </c:pt>
                <c:pt idx="9">
                  <c:v>50.1</c:v>
                </c:pt>
                <c:pt idx="10">
                  <c:v>49.4</c:v>
                </c:pt>
                <c:pt idx="11">
                  <c:v>50.7</c:v>
                </c:pt>
                <c:pt idx="12">
                  <c:v>51.2</c:v>
                </c:pt>
                <c:pt idx="13">
                  <c:v>52.8</c:v>
                </c:pt>
                <c:pt idx="14" formatCode="#,##0.00">
                  <c:v>53.1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0495-4205-9864-AC61446FAFD1}"/>
            </c:ext>
          </c:extLst>
        </c:ser>
        <c:ser>
          <c:idx val="5"/>
          <c:order val="5"/>
          <c:tx>
            <c:strRef>
              <c:f>Sheet1!$G$2</c:f>
              <c:strCache>
                <c:ptCount val="1"/>
                <c:pt idx="0">
                  <c:v>United States</c:v>
                </c:pt>
              </c:strCache>
            </c:strRef>
          </c:tx>
          <c:spPr>
            <a:ln w="508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Sheet1!$A$3:$A$17</c:f>
              <c:numCache>
                <c:formatCode>mm\/yyyy</c:formatCode>
                <c:ptCount val="15"/>
                <c:pt idx="0">
                  <c:v>43617</c:v>
                </c:pt>
                <c:pt idx="1">
                  <c:v>43647</c:v>
                </c:pt>
                <c:pt idx="2">
                  <c:v>43678</c:v>
                </c:pt>
                <c:pt idx="3">
                  <c:v>43709</c:v>
                </c:pt>
                <c:pt idx="4">
                  <c:v>43739</c:v>
                </c:pt>
                <c:pt idx="5">
                  <c:v>43770</c:v>
                </c:pt>
                <c:pt idx="6">
                  <c:v>43800</c:v>
                </c:pt>
                <c:pt idx="7">
                  <c:v>43831</c:v>
                </c:pt>
                <c:pt idx="8">
                  <c:v>43862</c:v>
                </c:pt>
                <c:pt idx="9">
                  <c:v>43891</c:v>
                </c:pt>
                <c:pt idx="10">
                  <c:v>43922</c:v>
                </c:pt>
                <c:pt idx="11">
                  <c:v>43952</c:v>
                </c:pt>
                <c:pt idx="12">
                  <c:v>43983</c:v>
                </c:pt>
                <c:pt idx="13">
                  <c:v>44013</c:v>
                </c:pt>
                <c:pt idx="14">
                  <c:v>44044</c:v>
                </c:pt>
              </c:numCache>
            </c:numRef>
          </c:cat>
          <c:val>
            <c:numRef>
              <c:f>Sheet1!$G$3:$G$17</c:f>
              <c:numCache>
                <c:formatCode>0.00</c:formatCode>
                <c:ptCount val="15"/>
                <c:pt idx="0">
                  <c:v>50.6</c:v>
                </c:pt>
                <c:pt idx="1">
                  <c:v>50.4</c:v>
                </c:pt>
                <c:pt idx="2">
                  <c:v>50.3</c:v>
                </c:pt>
                <c:pt idx="3">
                  <c:v>51.1</c:v>
                </c:pt>
                <c:pt idx="4">
                  <c:v>51.3</c:v>
                </c:pt>
                <c:pt idx="5">
                  <c:v>52.6</c:v>
                </c:pt>
                <c:pt idx="6">
                  <c:v>52.4</c:v>
                </c:pt>
                <c:pt idx="7">
                  <c:v>51.9</c:v>
                </c:pt>
                <c:pt idx="8">
                  <c:v>50.7</c:v>
                </c:pt>
                <c:pt idx="9">
                  <c:v>48.5</c:v>
                </c:pt>
                <c:pt idx="10">
                  <c:v>36.1</c:v>
                </c:pt>
                <c:pt idx="11">
                  <c:v>39.799999999999997</c:v>
                </c:pt>
                <c:pt idx="12">
                  <c:v>49.8</c:v>
                </c:pt>
                <c:pt idx="13">
                  <c:v>50.9</c:v>
                </c:pt>
                <c:pt idx="14" formatCode="#,##0.00">
                  <c:v>53.1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0495-4205-9864-AC61446FAF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7032448"/>
        <c:axId val="77055872"/>
      </c:lineChart>
      <c:dateAx>
        <c:axId val="77032448"/>
        <c:scaling>
          <c:orientation val="minMax"/>
        </c:scaling>
        <c:delete val="0"/>
        <c:axPos val="b"/>
        <c:numFmt formatCode="[$-1070000]mm\/yyyy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FreesiaUPC" pitchFamily="34" charset="-34"/>
                <a:ea typeface="+mn-ea"/>
                <a:cs typeface="FreesiaUPC" pitchFamily="34" charset="-34"/>
              </a:defRPr>
            </a:pPr>
            <a:endParaRPr lang="en-US"/>
          </a:p>
        </c:txPr>
        <c:crossAx val="77055872"/>
        <c:crosses val="autoZero"/>
        <c:auto val="1"/>
        <c:lblOffset val="100"/>
        <c:baseTimeUnit val="months"/>
      </c:dateAx>
      <c:valAx>
        <c:axId val="77055872"/>
        <c:scaling>
          <c:orientation val="minMax"/>
          <c:min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 sz="1100">
                    <a:latin typeface="+mn-lt"/>
                    <a:cs typeface="+mn-cs"/>
                  </a:defRPr>
                </a:pPr>
                <a:r>
                  <a:rPr lang="en-US" sz="1100">
                    <a:latin typeface="+mn-lt"/>
                    <a:cs typeface="JasmineUPC" pitchFamily="18" charset="-34"/>
                  </a:rPr>
                  <a:t>PMI</a:t>
                </a:r>
              </a:p>
            </c:rich>
          </c:tx>
          <c:layout>
            <c:manualLayout>
              <c:xMode val="edge"/>
              <c:yMode val="edge"/>
              <c:x val="5.0000000000000001E-3"/>
              <c:y val="0.10813719396455918"/>
            </c:manualLayout>
          </c:layout>
          <c:overlay val="0"/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FreesiaUPC" pitchFamily="34" charset="-34"/>
                <a:ea typeface="+mn-ea"/>
                <a:cs typeface="FreesiaUPC" pitchFamily="34" charset="-34"/>
              </a:defRPr>
            </a:pPr>
            <a:endParaRPr lang="en-US"/>
          </a:p>
        </c:txPr>
        <c:crossAx val="77032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771973231411508E-2"/>
          <c:y val="3.6066329387323605E-2"/>
          <c:w val="0.90933913939860678"/>
          <c:h val="0.56870858026268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'con สินค้า'!$A$136:$B$136</c:f>
              <c:strCache>
                <c:ptCount val="2"/>
                <c:pt idx="0">
                  <c:v>1</c:v>
                </c:pt>
                <c:pt idx="1">
                  <c:v>รถยนต์ อุปกรณ์และส่วนประกอบ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multiLvlStrRef>
              <c:f>'con สินค้า'!$DS$134:$EL$135</c:f>
              <c:multiLvlStrCache>
                <c:ptCount val="20"/>
                <c:lvl>
                  <c:pt idx="0">
                    <c:v>มกราคม</c:v>
                  </c:pt>
                  <c:pt idx="1">
                    <c:v>กุมภาพันธ์</c:v>
                  </c:pt>
                  <c:pt idx="2">
                    <c:v>มีนาคม</c:v>
                  </c:pt>
                  <c:pt idx="3">
                    <c:v>เมษายน</c:v>
                  </c:pt>
                  <c:pt idx="4">
                    <c:v>พฤษภาคม</c:v>
                  </c:pt>
                  <c:pt idx="5">
                    <c:v>มิถุนายน</c:v>
                  </c:pt>
                  <c:pt idx="6">
                    <c:v>กรกฎาคม</c:v>
                  </c:pt>
                  <c:pt idx="7">
                    <c:v>สิงหาคม</c:v>
                  </c:pt>
                  <c:pt idx="8">
                    <c:v>กันยายน</c:v>
                  </c:pt>
                  <c:pt idx="9">
                    <c:v>ตุลาคม</c:v>
                  </c:pt>
                  <c:pt idx="10">
                    <c:v>พฤศจิกายน</c:v>
                  </c:pt>
                  <c:pt idx="11">
                    <c:v>ธันวาคม</c:v>
                  </c:pt>
                  <c:pt idx="12">
                    <c:v>มกราคม</c:v>
                  </c:pt>
                  <c:pt idx="13">
                    <c:v>กุมภาพันธ์</c:v>
                  </c:pt>
                  <c:pt idx="14">
                    <c:v>มีนาคม</c:v>
                  </c:pt>
                  <c:pt idx="15">
                    <c:v>เมษายน</c:v>
                  </c:pt>
                  <c:pt idx="16">
                    <c:v>พฤษภาคม</c:v>
                  </c:pt>
                  <c:pt idx="17">
                    <c:v>มิถุนายน</c:v>
                  </c:pt>
                  <c:pt idx="18">
                    <c:v>กรกฎาคม</c:v>
                  </c:pt>
                  <c:pt idx="19">
                    <c:v>สิงหาคม</c:v>
                  </c:pt>
                </c:lvl>
                <c:lvl>
                  <c:pt idx="0">
                    <c:v>ปี2562</c:v>
                  </c:pt>
                  <c:pt idx="12">
                    <c:v>ปี2563</c:v>
                  </c:pt>
                </c:lvl>
              </c:multiLvlStrCache>
            </c:multiLvlStrRef>
          </c:cat>
          <c:val>
            <c:numRef>
              <c:f>'con สินค้า'!$DS$136:$EL$136</c:f>
              <c:numCache>
                <c:formatCode>#,##0.00</c:formatCode>
                <c:ptCount val="20"/>
                <c:pt idx="0">
                  <c:v>-113.85000000000036</c:v>
                </c:pt>
                <c:pt idx="1">
                  <c:v>-192.27999999999975</c:v>
                </c:pt>
                <c:pt idx="2">
                  <c:v>236</c:v>
                </c:pt>
                <c:pt idx="3">
                  <c:v>-77.25</c:v>
                </c:pt>
                <c:pt idx="4">
                  <c:v>-487.32000000000016</c:v>
                </c:pt>
                <c:pt idx="5">
                  <c:v>-4.7300000000000182</c:v>
                </c:pt>
                <c:pt idx="6">
                  <c:v>-61.9699999999998</c:v>
                </c:pt>
                <c:pt idx="7">
                  <c:v>-343.13999999999987</c:v>
                </c:pt>
                <c:pt idx="8">
                  <c:v>129.32999999999993</c:v>
                </c:pt>
                <c:pt idx="9">
                  <c:v>-47.5300000000002</c:v>
                </c:pt>
                <c:pt idx="10">
                  <c:v>-362.99</c:v>
                </c:pt>
                <c:pt idx="11">
                  <c:v>-287.73</c:v>
                </c:pt>
                <c:pt idx="12">
                  <c:v>-72.639999999999873</c:v>
                </c:pt>
                <c:pt idx="13">
                  <c:v>-103.69999999999982</c:v>
                </c:pt>
                <c:pt idx="14">
                  <c:v>-809.74</c:v>
                </c:pt>
                <c:pt idx="15">
                  <c:v>-1010.1999999999999</c:v>
                </c:pt>
                <c:pt idx="16">
                  <c:v>-1463.6499999999999</c:v>
                </c:pt>
                <c:pt idx="17">
                  <c:v>-1035.3800000000001</c:v>
                </c:pt>
                <c:pt idx="18">
                  <c:v>-722.76000000000022</c:v>
                </c:pt>
                <c:pt idx="19">
                  <c:v>-684.75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E4-4213-98B8-B0B578D8F670}"/>
            </c:ext>
          </c:extLst>
        </c:ser>
        <c:ser>
          <c:idx val="1"/>
          <c:order val="1"/>
          <c:tx>
            <c:strRef>
              <c:f>'con สินค้า'!$A$137:$B$137</c:f>
              <c:strCache>
                <c:ptCount val="2"/>
                <c:pt idx="0">
                  <c:v>2</c:v>
                </c:pt>
                <c:pt idx="1">
                  <c:v>สินค้าเกษตรและอุตสาหกรรมเกษตร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multiLvlStrRef>
              <c:f>'con สินค้า'!$DS$134:$EL$135</c:f>
              <c:multiLvlStrCache>
                <c:ptCount val="20"/>
                <c:lvl>
                  <c:pt idx="0">
                    <c:v>มกราคม</c:v>
                  </c:pt>
                  <c:pt idx="1">
                    <c:v>กุมภาพันธ์</c:v>
                  </c:pt>
                  <c:pt idx="2">
                    <c:v>มีนาคม</c:v>
                  </c:pt>
                  <c:pt idx="3">
                    <c:v>เมษายน</c:v>
                  </c:pt>
                  <c:pt idx="4">
                    <c:v>พฤษภาคม</c:v>
                  </c:pt>
                  <c:pt idx="5">
                    <c:v>มิถุนายน</c:v>
                  </c:pt>
                  <c:pt idx="6">
                    <c:v>กรกฎาคม</c:v>
                  </c:pt>
                  <c:pt idx="7">
                    <c:v>สิงหาคม</c:v>
                  </c:pt>
                  <c:pt idx="8">
                    <c:v>กันยายน</c:v>
                  </c:pt>
                  <c:pt idx="9">
                    <c:v>ตุลาคม</c:v>
                  </c:pt>
                  <c:pt idx="10">
                    <c:v>พฤศจิกายน</c:v>
                  </c:pt>
                  <c:pt idx="11">
                    <c:v>ธันวาคม</c:v>
                  </c:pt>
                  <c:pt idx="12">
                    <c:v>มกราคม</c:v>
                  </c:pt>
                  <c:pt idx="13">
                    <c:v>กุมภาพันธ์</c:v>
                  </c:pt>
                  <c:pt idx="14">
                    <c:v>มีนาคม</c:v>
                  </c:pt>
                  <c:pt idx="15">
                    <c:v>เมษายน</c:v>
                  </c:pt>
                  <c:pt idx="16">
                    <c:v>พฤษภาคม</c:v>
                  </c:pt>
                  <c:pt idx="17">
                    <c:v>มิถุนายน</c:v>
                  </c:pt>
                  <c:pt idx="18">
                    <c:v>กรกฎาคม</c:v>
                  </c:pt>
                  <c:pt idx="19">
                    <c:v>สิงหาคม</c:v>
                  </c:pt>
                </c:lvl>
                <c:lvl>
                  <c:pt idx="0">
                    <c:v>ปี2562</c:v>
                  </c:pt>
                  <c:pt idx="12">
                    <c:v>ปี2563</c:v>
                  </c:pt>
                </c:lvl>
              </c:multiLvlStrCache>
            </c:multiLvlStrRef>
          </c:cat>
          <c:val>
            <c:numRef>
              <c:f>'con สินค้า'!$DS$137:$EL$137</c:f>
              <c:numCache>
                <c:formatCode>#,##0.00</c:formatCode>
                <c:ptCount val="20"/>
                <c:pt idx="0">
                  <c:v>-113.85000000000036</c:v>
                </c:pt>
                <c:pt idx="1">
                  <c:v>-192.27999999999975</c:v>
                </c:pt>
                <c:pt idx="2">
                  <c:v>236</c:v>
                </c:pt>
                <c:pt idx="3">
                  <c:v>-77.25</c:v>
                </c:pt>
                <c:pt idx="4">
                  <c:v>-487.32000000000016</c:v>
                </c:pt>
                <c:pt idx="5">
                  <c:v>-4.7300000000000182</c:v>
                </c:pt>
                <c:pt idx="6">
                  <c:v>-61.9699999999998</c:v>
                </c:pt>
                <c:pt idx="7">
                  <c:v>-343.13999999999987</c:v>
                </c:pt>
                <c:pt idx="8">
                  <c:v>129.32999999999993</c:v>
                </c:pt>
                <c:pt idx="9">
                  <c:v>-47.5300000000002</c:v>
                </c:pt>
                <c:pt idx="10">
                  <c:v>-362.99</c:v>
                </c:pt>
                <c:pt idx="11">
                  <c:v>-287.73</c:v>
                </c:pt>
                <c:pt idx="12">
                  <c:v>-72.639999999999873</c:v>
                </c:pt>
                <c:pt idx="13">
                  <c:v>-103.69999999999982</c:v>
                </c:pt>
                <c:pt idx="14">
                  <c:v>-809.74</c:v>
                </c:pt>
                <c:pt idx="15">
                  <c:v>-1010.1999999999999</c:v>
                </c:pt>
                <c:pt idx="16">
                  <c:v>-1463.6499999999999</c:v>
                </c:pt>
                <c:pt idx="17">
                  <c:v>-1035.3800000000001</c:v>
                </c:pt>
                <c:pt idx="18">
                  <c:v>-722.76000000000022</c:v>
                </c:pt>
                <c:pt idx="19">
                  <c:v>-684.75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E4-4213-98B8-B0B578D8F670}"/>
            </c:ext>
          </c:extLst>
        </c:ser>
        <c:ser>
          <c:idx val="2"/>
          <c:order val="2"/>
          <c:tx>
            <c:strRef>
              <c:f>'con สินค้า'!$A$138:$B$138</c:f>
              <c:strCache>
                <c:ptCount val="2"/>
                <c:pt idx="0">
                  <c:v>3</c:v>
                </c:pt>
                <c:pt idx="1">
                  <c:v>ทองคำ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multiLvlStrRef>
              <c:f>'con สินค้า'!$DS$134:$EL$135</c:f>
              <c:multiLvlStrCache>
                <c:ptCount val="20"/>
                <c:lvl>
                  <c:pt idx="0">
                    <c:v>มกราคม</c:v>
                  </c:pt>
                  <c:pt idx="1">
                    <c:v>กุมภาพันธ์</c:v>
                  </c:pt>
                  <c:pt idx="2">
                    <c:v>มีนาคม</c:v>
                  </c:pt>
                  <c:pt idx="3">
                    <c:v>เมษายน</c:v>
                  </c:pt>
                  <c:pt idx="4">
                    <c:v>พฤษภาคม</c:v>
                  </c:pt>
                  <c:pt idx="5">
                    <c:v>มิถุนายน</c:v>
                  </c:pt>
                  <c:pt idx="6">
                    <c:v>กรกฎาคม</c:v>
                  </c:pt>
                  <c:pt idx="7">
                    <c:v>สิงหาคม</c:v>
                  </c:pt>
                  <c:pt idx="8">
                    <c:v>กันยายน</c:v>
                  </c:pt>
                  <c:pt idx="9">
                    <c:v>ตุลาคม</c:v>
                  </c:pt>
                  <c:pt idx="10">
                    <c:v>พฤศจิกายน</c:v>
                  </c:pt>
                  <c:pt idx="11">
                    <c:v>ธันวาคม</c:v>
                  </c:pt>
                  <c:pt idx="12">
                    <c:v>มกราคม</c:v>
                  </c:pt>
                  <c:pt idx="13">
                    <c:v>กุมภาพันธ์</c:v>
                  </c:pt>
                  <c:pt idx="14">
                    <c:v>มีนาคม</c:v>
                  </c:pt>
                  <c:pt idx="15">
                    <c:v>เมษายน</c:v>
                  </c:pt>
                  <c:pt idx="16">
                    <c:v>พฤษภาคม</c:v>
                  </c:pt>
                  <c:pt idx="17">
                    <c:v>มิถุนายน</c:v>
                  </c:pt>
                  <c:pt idx="18">
                    <c:v>กรกฎาคม</c:v>
                  </c:pt>
                  <c:pt idx="19">
                    <c:v>สิงหาคม</c:v>
                  </c:pt>
                </c:lvl>
                <c:lvl>
                  <c:pt idx="0">
                    <c:v>ปี2562</c:v>
                  </c:pt>
                  <c:pt idx="12">
                    <c:v>ปี2563</c:v>
                  </c:pt>
                </c:lvl>
              </c:multiLvlStrCache>
            </c:multiLvlStrRef>
          </c:cat>
          <c:val>
            <c:numRef>
              <c:f>'con สินค้า'!$DS$138:$EL$138</c:f>
              <c:numCache>
                <c:formatCode>#,##0.00</c:formatCode>
                <c:ptCount val="20"/>
                <c:pt idx="0">
                  <c:v>-177.33000000000004</c:v>
                </c:pt>
                <c:pt idx="1">
                  <c:v>263.01</c:v>
                </c:pt>
                <c:pt idx="2">
                  <c:v>2.0300000000000296</c:v>
                </c:pt>
                <c:pt idx="3">
                  <c:v>-273.87</c:v>
                </c:pt>
                <c:pt idx="4">
                  <c:v>-235.46</c:v>
                </c:pt>
                <c:pt idx="5">
                  <c:v>1394.81</c:v>
                </c:pt>
                <c:pt idx="6">
                  <c:v>959.55</c:v>
                </c:pt>
                <c:pt idx="7">
                  <c:v>1280.93</c:v>
                </c:pt>
                <c:pt idx="8">
                  <c:v>288.61</c:v>
                </c:pt>
                <c:pt idx="9">
                  <c:v>-89.18</c:v>
                </c:pt>
                <c:pt idx="10">
                  <c:v>-26.230000000000018</c:v>
                </c:pt>
                <c:pt idx="11">
                  <c:v>-164.73</c:v>
                </c:pt>
                <c:pt idx="12">
                  <c:v>906.95</c:v>
                </c:pt>
                <c:pt idx="13">
                  <c:v>904.3</c:v>
                </c:pt>
                <c:pt idx="14">
                  <c:v>859.21</c:v>
                </c:pt>
                <c:pt idx="15">
                  <c:v>2286.13</c:v>
                </c:pt>
                <c:pt idx="16">
                  <c:v>1076.75</c:v>
                </c:pt>
                <c:pt idx="17">
                  <c:v>-1577.3899999999999</c:v>
                </c:pt>
                <c:pt idx="18">
                  <c:v>444.65000000000009</c:v>
                </c:pt>
                <c:pt idx="19">
                  <c:v>1157.9899999999998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8E4-4213-98B8-B0B578D8F670}"/>
            </c:ext>
          </c:extLst>
        </c:ser>
        <c:ser>
          <c:idx val="3"/>
          <c:order val="3"/>
          <c:tx>
            <c:strRef>
              <c:f>'con สินค้า'!$A$139:$B$139</c:f>
              <c:strCache>
                <c:ptCount val="2"/>
                <c:pt idx="0">
                  <c:v>4</c:v>
                </c:pt>
                <c:pt idx="1">
                  <c:v>เครื่องใช้ไฟฟ้า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multiLvlStrRef>
              <c:f>'con สินค้า'!$DS$134:$EL$135</c:f>
              <c:multiLvlStrCache>
                <c:ptCount val="20"/>
                <c:lvl>
                  <c:pt idx="0">
                    <c:v>มกราคม</c:v>
                  </c:pt>
                  <c:pt idx="1">
                    <c:v>กุมภาพันธ์</c:v>
                  </c:pt>
                  <c:pt idx="2">
                    <c:v>มีนาคม</c:v>
                  </c:pt>
                  <c:pt idx="3">
                    <c:v>เมษายน</c:v>
                  </c:pt>
                  <c:pt idx="4">
                    <c:v>พฤษภาคม</c:v>
                  </c:pt>
                  <c:pt idx="5">
                    <c:v>มิถุนายน</c:v>
                  </c:pt>
                  <c:pt idx="6">
                    <c:v>กรกฎาคม</c:v>
                  </c:pt>
                  <c:pt idx="7">
                    <c:v>สิงหาคม</c:v>
                  </c:pt>
                  <c:pt idx="8">
                    <c:v>กันยายน</c:v>
                  </c:pt>
                  <c:pt idx="9">
                    <c:v>ตุลาคม</c:v>
                  </c:pt>
                  <c:pt idx="10">
                    <c:v>พฤศจิกายน</c:v>
                  </c:pt>
                  <c:pt idx="11">
                    <c:v>ธันวาคม</c:v>
                  </c:pt>
                  <c:pt idx="12">
                    <c:v>มกราคม</c:v>
                  </c:pt>
                  <c:pt idx="13">
                    <c:v>กุมภาพันธ์</c:v>
                  </c:pt>
                  <c:pt idx="14">
                    <c:v>มีนาคม</c:v>
                  </c:pt>
                  <c:pt idx="15">
                    <c:v>เมษายน</c:v>
                  </c:pt>
                  <c:pt idx="16">
                    <c:v>พฤษภาคม</c:v>
                  </c:pt>
                  <c:pt idx="17">
                    <c:v>มิถุนายน</c:v>
                  </c:pt>
                  <c:pt idx="18">
                    <c:v>กรกฎาคม</c:v>
                  </c:pt>
                  <c:pt idx="19">
                    <c:v>สิงหาคม</c:v>
                  </c:pt>
                </c:lvl>
                <c:lvl>
                  <c:pt idx="0">
                    <c:v>ปี2562</c:v>
                  </c:pt>
                  <c:pt idx="12">
                    <c:v>ปี2563</c:v>
                  </c:pt>
                </c:lvl>
              </c:multiLvlStrCache>
            </c:multiLvlStrRef>
          </c:cat>
          <c:val>
            <c:numRef>
              <c:f>'con สินค้า'!$DS$139:$EL$139</c:f>
              <c:numCache>
                <c:formatCode>#,##0.00</c:formatCode>
                <c:ptCount val="20"/>
                <c:pt idx="0">
                  <c:v>-22.380000000000109</c:v>
                </c:pt>
                <c:pt idx="1">
                  <c:v>32.279999999999973</c:v>
                </c:pt>
                <c:pt idx="2">
                  <c:v>-4.7400000000002365</c:v>
                </c:pt>
                <c:pt idx="3">
                  <c:v>56.990000000000009</c:v>
                </c:pt>
                <c:pt idx="4">
                  <c:v>-15.5</c:v>
                </c:pt>
                <c:pt idx="5">
                  <c:v>-127.0300000000002</c:v>
                </c:pt>
                <c:pt idx="6">
                  <c:v>58.25</c:v>
                </c:pt>
                <c:pt idx="7">
                  <c:v>-149.40000000000009</c:v>
                </c:pt>
                <c:pt idx="8">
                  <c:v>62.410000000000082</c:v>
                </c:pt>
                <c:pt idx="9">
                  <c:v>4.2399999999997817</c:v>
                </c:pt>
                <c:pt idx="10">
                  <c:v>-82.950000000000045</c:v>
                </c:pt>
                <c:pt idx="11">
                  <c:v>98.480000000000018</c:v>
                </c:pt>
                <c:pt idx="12">
                  <c:v>70</c:v>
                </c:pt>
                <c:pt idx="13">
                  <c:v>-57.539999999999964</c:v>
                </c:pt>
                <c:pt idx="14">
                  <c:v>-67.980000000000018</c:v>
                </c:pt>
                <c:pt idx="15">
                  <c:v>-341.59999999999991</c:v>
                </c:pt>
                <c:pt idx="16">
                  <c:v>-680.55000000000018</c:v>
                </c:pt>
                <c:pt idx="17">
                  <c:v>-306.15999999999985</c:v>
                </c:pt>
                <c:pt idx="18">
                  <c:v>-138.34000000000015</c:v>
                </c:pt>
                <c:pt idx="19">
                  <c:v>67.1400000000001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8E4-4213-98B8-B0B578D8F670}"/>
            </c:ext>
          </c:extLst>
        </c:ser>
        <c:ser>
          <c:idx val="4"/>
          <c:order val="4"/>
          <c:tx>
            <c:strRef>
              <c:f>'con สินค้า'!$A$140:$B$140</c:f>
              <c:strCache>
                <c:ptCount val="2"/>
                <c:pt idx="0">
                  <c:v>5</c:v>
                </c:pt>
                <c:pt idx="1">
                  <c:v>เครื่องอิเล็กทรอนิกส์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multiLvlStrRef>
              <c:f>'con สินค้า'!$DS$134:$EL$135</c:f>
              <c:multiLvlStrCache>
                <c:ptCount val="20"/>
                <c:lvl>
                  <c:pt idx="0">
                    <c:v>มกราคม</c:v>
                  </c:pt>
                  <c:pt idx="1">
                    <c:v>กุมภาพันธ์</c:v>
                  </c:pt>
                  <c:pt idx="2">
                    <c:v>มีนาคม</c:v>
                  </c:pt>
                  <c:pt idx="3">
                    <c:v>เมษายน</c:v>
                  </c:pt>
                  <c:pt idx="4">
                    <c:v>พฤษภาคม</c:v>
                  </c:pt>
                  <c:pt idx="5">
                    <c:v>มิถุนายน</c:v>
                  </c:pt>
                  <c:pt idx="6">
                    <c:v>กรกฎาคม</c:v>
                  </c:pt>
                  <c:pt idx="7">
                    <c:v>สิงหาคม</c:v>
                  </c:pt>
                  <c:pt idx="8">
                    <c:v>กันยายน</c:v>
                  </c:pt>
                  <c:pt idx="9">
                    <c:v>ตุลาคม</c:v>
                  </c:pt>
                  <c:pt idx="10">
                    <c:v>พฤศจิกายน</c:v>
                  </c:pt>
                  <c:pt idx="11">
                    <c:v>ธันวาคม</c:v>
                  </c:pt>
                  <c:pt idx="12">
                    <c:v>มกราคม</c:v>
                  </c:pt>
                  <c:pt idx="13">
                    <c:v>กุมภาพันธ์</c:v>
                  </c:pt>
                  <c:pt idx="14">
                    <c:v>มีนาคม</c:v>
                  </c:pt>
                  <c:pt idx="15">
                    <c:v>เมษายน</c:v>
                  </c:pt>
                  <c:pt idx="16">
                    <c:v>พฤษภาคม</c:v>
                  </c:pt>
                  <c:pt idx="17">
                    <c:v>มิถุนายน</c:v>
                  </c:pt>
                  <c:pt idx="18">
                    <c:v>กรกฎาคม</c:v>
                  </c:pt>
                  <c:pt idx="19">
                    <c:v>สิงหาคม</c:v>
                  </c:pt>
                </c:lvl>
                <c:lvl>
                  <c:pt idx="0">
                    <c:v>ปี2562</c:v>
                  </c:pt>
                  <c:pt idx="12">
                    <c:v>ปี2563</c:v>
                  </c:pt>
                </c:lvl>
              </c:multiLvlStrCache>
            </c:multiLvlStrRef>
          </c:cat>
          <c:val>
            <c:numRef>
              <c:f>'con สินค้า'!$DS$140:$EL$140</c:f>
              <c:numCache>
                <c:formatCode>#,##0.00</c:formatCode>
                <c:ptCount val="20"/>
                <c:pt idx="0">
                  <c:v>-273.53999999999996</c:v>
                </c:pt>
                <c:pt idx="1">
                  <c:v>-298.28999999999996</c:v>
                </c:pt>
                <c:pt idx="2">
                  <c:v>-616.57999999999993</c:v>
                </c:pt>
                <c:pt idx="3">
                  <c:v>-229.48000000000002</c:v>
                </c:pt>
                <c:pt idx="4">
                  <c:v>-210.65000000000009</c:v>
                </c:pt>
                <c:pt idx="5">
                  <c:v>-427.80000000000018</c:v>
                </c:pt>
                <c:pt idx="6">
                  <c:v>-137.98000000000002</c:v>
                </c:pt>
                <c:pt idx="7">
                  <c:v>-319.94000000000005</c:v>
                </c:pt>
                <c:pt idx="8">
                  <c:v>-263.94000000000005</c:v>
                </c:pt>
                <c:pt idx="9">
                  <c:v>-55.759999999999764</c:v>
                </c:pt>
                <c:pt idx="10">
                  <c:v>-116.30999999999995</c:v>
                </c:pt>
                <c:pt idx="11">
                  <c:v>173.08000000000038</c:v>
                </c:pt>
                <c:pt idx="12">
                  <c:v>-5.8699999999998909</c:v>
                </c:pt>
                <c:pt idx="13">
                  <c:v>123.69000000000005</c:v>
                </c:pt>
                <c:pt idx="14">
                  <c:v>257.45999999999958</c:v>
                </c:pt>
                <c:pt idx="15">
                  <c:v>118.04999999999973</c:v>
                </c:pt>
                <c:pt idx="16">
                  <c:v>-448.11000000000013</c:v>
                </c:pt>
                <c:pt idx="17">
                  <c:v>-8.8099999999999454</c:v>
                </c:pt>
                <c:pt idx="18">
                  <c:v>-10.889999999999873</c:v>
                </c:pt>
                <c:pt idx="19">
                  <c:v>-78.389999999999873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8E4-4213-98B8-B0B578D8F670}"/>
            </c:ext>
          </c:extLst>
        </c:ser>
        <c:ser>
          <c:idx val="5"/>
          <c:order val="5"/>
          <c:tx>
            <c:strRef>
              <c:f>'con สินค้า'!$A$141:$B$141</c:f>
              <c:strCache>
                <c:ptCount val="2"/>
                <c:pt idx="0">
                  <c:v>6</c:v>
                </c:pt>
                <c:pt idx="1">
                  <c:v>สินค้าไลฟ์สไตล์</c:v>
                </c:pt>
              </c:strCache>
            </c:strRef>
          </c:tx>
          <c:spPr>
            <a:solidFill>
              <a:srgbClr val="4FFF9F"/>
            </a:solidFill>
          </c:spPr>
          <c:invertIfNegative val="0"/>
          <c:cat>
            <c:multiLvlStrRef>
              <c:f>'con สินค้า'!$DS$134:$EL$135</c:f>
              <c:multiLvlStrCache>
                <c:ptCount val="20"/>
                <c:lvl>
                  <c:pt idx="0">
                    <c:v>มกราคม</c:v>
                  </c:pt>
                  <c:pt idx="1">
                    <c:v>กุมภาพันธ์</c:v>
                  </c:pt>
                  <c:pt idx="2">
                    <c:v>มีนาคม</c:v>
                  </c:pt>
                  <c:pt idx="3">
                    <c:v>เมษายน</c:v>
                  </c:pt>
                  <c:pt idx="4">
                    <c:v>พฤษภาคม</c:v>
                  </c:pt>
                  <c:pt idx="5">
                    <c:v>มิถุนายน</c:v>
                  </c:pt>
                  <c:pt idx="6">
                    <c:v>กรกฎาคม</c:v>
                  </c:pt>
                  <c:pt idx="7">
                    <c:v>สิงหาคม</c:v>
                  </c:pt>
                  <c:pt idx="8">
                    <c:v>กันยายน</c:v>
                  </c:pt>
                  <c:pt idx="9">
                    <c:v>ตุลาคม</c:v>
                  </c:pt>
                  <c:pt idx="10">
                    <c:v>พฤศจิกายน</c:v>
                  </c:pt>
                  <c:pt idx="11">
                    <c:v>ธันวาคม</c:v>
                  </c:pt>
                  <c:pt idx="12">
                    <c:v>มกราคม</c:v>
                  </c:pt>
                  <c:pt idx="13">
                    <c:v>กุมภาพันธ์</c:v>
                  </c:pt>
                  <c:pt idx="14">
                    <c:v>มีนาคม</c:v>
                  </c:pt>
                  <c:pt idx="15">
                    <c:v>เมษายน</c:v>
                  </c:pt>
                  <c:pt idx="16">
                    <c:v>พฤษภาคม</c:v>
                  </c:pt>
                  <c:pt idx="17">
                    <c:v>มิถุนายน</c:v>
                  </c:pt>
                  <c:pt idx="18">
                    <c:v>กรกฎาคม</c:v>
                  </c:pt>
                  <c:pt idx="19">
                    <c:v>สิงหาคม</c:v>
                  </c:pt>
                </c:lvl>
                <c:lvl>
                  <c:pt idx="0">
                    <c:v>ปี2562</c:v>
                  </c:pt>
                  <c:pt idx="12">
                    <c:v>ปี2563</c:v>
                  </c:pt>
                </c:lvl>
              </c:multiLvlStrCache>
            </c:multiLvlStrRef>
          </c:cat>
          <c:val>
            <c:numRef>
              <c:f>'con สินค้า'!$DS$141:$EL$141</c:f>
              <c:numCache>
                <c:formatCode>#,##0.00</c:formatCode>
                <c:ptCount val="20"/>
                <c:pt idx="0">
                  <c:v>79.620000000000118</c:v>
                </c:pt>
                <c:pt idx="1">
                  <c:v>54.730000000000018</c:v>
                </c:pt>
                <c:pt idx="2">
                  <c:v>-22</c:v>
                </c:pt>
                <c:pt idx="3">
                  <c:v>27.150000000000091</c:v>
                </c:pt>
                <c:pt idx="4">
                  <c:v>242.92000000000007</c:v>
                </c:pt>
                <c:pt idx="5">
                  <c:v>-18.230000000000018</c:v>
                </c:pt>
                <c:pt idx="6">
                  <c:v>99.1400000000001</c:v>
                </c:pt>
                <c:pt idx="7">
                  <c:v>-78.210000000000036</c:v>
                </c:pt>
                <c:pt idx="8">
                  <c:v>40.240000000000009</c:v>
                </c:pt>
                <c:pt idx="9">
                  <c:v>104.33999999999992</c:v>
                </c:pt>
                <c:pt idx="10">
                  <c:v>12.590000000000146</c:v>
                </c:pt>
                <c:pt idx="11">
                  <c:v>65.029999999999973</c:v>
                </c:pt>
                <c:pt idx="12">
                  <c:v>-35.110000000000127</c:v>
                </c:pt>
                <c:pt idx="13">
                  <c:v>-72.369999999999891</c:v>
                </c:pt>
                <c:pt idx="14">
                  <c:v>-165.12000000000012</c:v>
                </c:pt>
                <c:pt idx="15">
                  <c:v>-306.58000000000004</c:v>
                </c:pt>
                <c:pt idx="16">
                  <c:v>-691.86</c:v>
                </c:pt>
                <c:pt idx="17">
                  <c:v>-229.85000000000014</c:v>
                </c:pt>
                <c:pt idx="18">
                  <c:v>-309.27999999999997</c:v>
                </c:pt>
                <c:pt idx="19">
                  <c:v>-252.72000000000003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8E4-4213-98B8-B0B578D8F670}"/>
            </c:ext>
          </c:extLst>
        </c:ser>
        <c:ser>
          <c:idx val="6"/>
          <c:order val="6"/>
          <c:tx>
            <c:strRef>
              <c:f>'con สินค้า'!$A$142:$B$142</c:f>
              <c:strCache>
                <c:ptCount val="2"/>
                <c:pt idx="0">
                  <c:v>7</c:v>
                </c:pt>
                <c:pt idx="1">
                  <c:v>สินค้าเกี่ยวเนื่องกับน้ำมัน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</c:spPr>
          <c:invertIfNegative val="0"/>
          <c:cat>
            <c:multiLvlStrRef>
              <c:f>'con สินค้า'!$DS$134:$EL$135</c:f>
              <c:multiLvlStrCache>
                <c:ptCount val="20"/>
                <c:lvl>
                  <c:pt idx="0">
                    <c:v>มกราคม</c:v>
                  </c:pt>
                  <c:pt idx="1">
                    <c:v>กุมภาพันธ์</c:v>
                  </c:pt>
                  <c:pt idx="2">
                    <c:v>มีนาคม</c:v>
                  </c:pt>
                  <c:pt idx="3">
                    <c:v>เมษายน</c:v>
                  </c:pt>
                  <c:pt idx="4">
                    <c:v>พฤษภาคม</c:v>
                  </c:pt>
                  <c:pt idx="5">
                    <c:v>มิถุนายน</c:v>
                  </c:pt>
                  <c:pt idx="6">
                    <c:v>กรกฎาคม</c:v>
                  </c:pt>
                  <c:pt idx="7">
                    <c:v>สิงหาคม</c:v>
                  </c:pt>
                  <c:pt idx="8">
                    <c:v>กันยายน</c:v>
                  </c:pt>
                  <c:pt idx="9">
                    <c:v>ตุลาคม</c:v>
                  </c:pt>
                  <c:pt idx="10">
                    <c:v>พฤศจิกายน</c:v>
                  </c:pt>
                  <c:pt idx="11">
                    <c:v>ธันวาคม</c:v>
                  </c:pt>
                  <c:pt idx="12">
                    <c:v>มกราคม</c:v>
                  </c:pt>
                  <c:pt idx="13">
                    <c:v>กุมภาพันธ์</c:v>
                  </c:pt>
                  <c:pt idx="14">
                    <c:v>มีนาคม</c:v>
                  </c:pt>
                  <c:pt idx="15">
                    <c:v>เมษายน</c:v>
                  </c:pt>
                  <c:pt idx="16">
                    <c:v>พฤษภาคม</c:v>
                  </c:pt>
                  <c:pt idx="17">
                    <c:v>มิถุนายน</c:v>
                  </c:pt>
                  <c:pt idx="18">
                    <c:v>กรกฎาคม</c:v>
                  </c:pt>
                  <c:pt idx="19">
                    <c:v>สิงหาคม</c:v>
                  </c:pt>
                </c:lvl>
                <c:lvl>
                  <c:pt idx="0">
                    <c:v>ปี2562</c:v>
                  </c:pt>
                  <c:pt idx="12">
                    <c:v>ปี2563</c:v>
                  </c:pt>
                </c:lvl>
              </c:multiLvlStrCache>
            </c:multiLvlStrRef>
          </c:cat>
          <c:val>
            <c:numRef>
              <c:f>'con สินค้า'!$DS$142:$EL$142</c:f>
              <c:numCache>
                <c:formatCode>#,##0.00</c:formatCode>
                <c:ptCount val="20"/>
                <c:pt idx="0">
                  <c:v>-234.36000000000013</c:v>
                </c:pt>
                <c:pt idx="1">
                  <c:v>-81.860000000000127</c:v>
                </c:pt>
                <c:pt idx="2">
                  <c:v>-274.90999999999985</c:v>
                </c:pt>
                <c:pt idx="3">
                  <c:v>-16.210000000000036</c:v>
                </c:pt>
                <c:pt idx="4">
                  <c:v>-562.39000000000033</c:v>
                </c:pt>
                <c:pt idx="5">
                  <c:v>-541.01</c:v>
                </c:pt>
                <c:pt idx="6">
                  <c:v>-370.70000000000027</c:v>
                </c:pt>
                <c:pt idx="7">
                  <c:v>-751.7</c:v>
                </c:pt>
                <c:pt idx="8">
                  <c:v>-395.6400000000001</c:v>
                </c:pt>
                <c:pt idx="9">
                  <c:v>-715.40000000000009</c:v>
                </c:pt>
                <c:pt idx="10">
                  <c:v>-717.26</c:v>
                </c:pt>
                <c:pt idx="11">
                  <c:v>-280.86999999999989</c:v>
                </c:pt>
                <c:pt idx="12">
                  <c:v>-169.01999999999998</c:v>
                </c:pt>
                <c:pt idx="13">
                  <c:v>-220.71000000000004</c:v>
                </c:pt>
                <c:pt idx="14">
                  <c:v>-382.11999999999989</c:v>
                </c:pt>
                <c:pt idx="15">
                  <c:v>-686.83000000000015</c:v>
                </c:pt>
                <c:pt idx="16">
                  <c:v>-733.31</c:v>
                </c:pt>
                <c:pt idx="17">
                  <c:v>-345.3599999999999</c:v>
                </c:pt>
                <c:pt idx="18">
                  <c:v>-540.16999999999985</c:v>
                </c:pt>
                <c:pt idx="19">
                  <c:v>-306.81999999999994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8E4-4213-98B8-B0B578D8F670}"/>
            </c:ext>
          </c:extLst>
        </c:ser>
        <c:ser>
          <c:idx val="7"/>
          <c:order val="7"/>
          <c:tx>
            <c:strRef>
              <c:f>'con สินค้า'!$A$143:$B$143</c:f>
              <c:strCache>
                <c:ptCount val="2"/>
                <c:pt idx="0">
                  <c:v>8</c:v>
                </c:pt>
                <c:pt idx="1">
                  <c:v>อื่นๆ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cat>
            <c:multiLvlStrRef>
              <c:f>'con สินค้า'!$DS$134:$EL$135</c:f>
              <c:multiLvlStrCache>
                <c:ptCount val="20"/>
                <c:lvl>
                  <c:pt idx="0">
                    <c:v>มกราคม</c:v>
                  </c:pt>
                  <c:pt idx="1">
                    <c:v>กุมภาพันธ์</c:v>
                  </c:pt>
                  <c:pt idx="2">
                    <c:v>มีนาคม</c:v>
                  </c:pt>
                  <c:pt idx="3">
                    <c:v>เมษายน</c:v>
                  </c:pt>
                  <c:pt idx="4">
                    <c:v>พฤษภาคม</c:v>
                  </c:pt>
                  <c:pt idx="5">
                    <c:v>มิถุนายน</c:v>
                  </c:pt>
                  <c:pt idx="6">
                    <c:v>กรกฎาคม</c:v>
                  </c:pt>
                  <c:pt idx="7">
                    <c:v>สิงหาคม</c:v>
                  </c:pt>
                  <c:pt idx="8">
                    <c:v>กันยายน</c:v>
                  </c:pt>
                  <c:pt idx="9">
                    <c:v>ตุลาคม</c:v>
                  </c:pt>
                  <c:pt idx="10">
                    <c:v>พฤศจิกายน</c:v>
                  </c:pt>
                  <c:pt idx="11">
                    <c:v>ธันวาคม</c:v>
                  </c:pt>
                  <c:pt idx="12">
                    <c:v>มกราคม</c:v>
                  </c:pt>
                  <c:pt idx="13">
                    <c:v>กุมภาพันธ์</c:v>
                  </c:pt>
                  <c:pt idx="14">
                    <c:v>มีนาคม</c:v>
                  </c:pt>
                  <c:pt idx="15">
                    <c:v>เมษายน</c:v>
                  </c:pt>
                  <c:pt idx="16">
                    <c:v>พฤษภาคม</c:v>
                  </c:pt>
                  <c:pt idx="17">
                    <c:v>มิถุนายน</c:v>
                  </c:pt>
                  <c:pt idx="18">
                    <c:v>กรกฎาคม</c:v>
                  </c:pt>
                  <c:pt idx="19">
                    <c:v>สิงหาคม</c:v>
                  </c:pt>
                </c:lvl>
                <c:lvl>
                  <c:pt idx="0">
                    <c:v>ปี2562</c:v>
                  </c:pt>
                  <c:pt idx="12">
                    <c:v>ปี2563</c:v>
                  </c:pt>
                </c:lvl>
              </c:multiLvlStrCache>
            </c:multiLvlStrRef>
          </c:cat>
          <c:val>
            <c:numRef>
              <c:f>'con สินค้า'!$DS$143:$EL$143</c:f>
              <c:numCache>
                <c:formatCode>#,##0.00</c:formatCode>
                <c:ptCount val="20"/>
                <c:pt idx="0">
                  <c:v>-334.88999999999942</c:v>
                </c:pt>
                <c:pt idx="1">
                  <c:v>1570.7899999999991</c:v>
                </c:pt>
                <c:pt idx="2">
                  <c:v>-697.94000000000051</c:v>
                </c:pt>
                <c:pt idx="3">
                  <c:v>61.689999999996871</c:v>
                </c:pt>
                <c:pt idx="4">
                  <c:v>354.84000000000015</c:v>
                </c:pt>
                <c:pt idx="5">
                  <c:v>-746.90000000000146</c:v>
                </c:pt>
                <c:pt idx="6">
                  <c:v>415.6100000000024</c:v>
                </c:pt>
                <c:pt idx="7">
                  <c:v>-167.89999999999782</c:v>
                </c:pt>
                <c:pt idx="8">
                  <c:v>-351.21999999999571</c:v>
                </c:pt>
                <c:pt idx="9">
                  <c:v>-126.99999999999818</c:v>
                </c:pt>
                <c:pt idx="10">
                  <c:v>79.799999999999272</c:v>
                </c:pt>
                <c:pt idx="11">
                  <c:v>461.26000000000022</c:v>
                </c:pt>
                <c:pt idx="12">
                  <c:v>13.459999999999127</c:v>
                </c:pt>
                <c:pt idx="13">
                  <c:v>-1440.4300000000003</c:v>
                </c:pt>
                <c:pt idx="14">
                  <c:v>2015.0000000000018</c:v>
                </c:pt>
                <c:pt idx="15">
                  <c:v>1345.1900000000023</c:v>
                </c:pt>
                <c:pt idx="16">
                  <c:v>-322.67000000000007</c:v>
                </c:pt>
                <c:pt idx="17">
                  <c:v>-420.75</c:v>
                </c:pt>
                <c:pt idx="18">
                  <c:v>-414.71000000000458</c:v>
                </c:pt>
                <c:pt idx="19">
                  <c:v>-960.100000000004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8E4-4213-98B8-B0B578D8F6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36554624"/>
        <c:axId val="36556160"/>
      </c:barChart>
      <c:catAx>
        <c:axId val="36554624"/>
        <c:scaling>
          <c:orientation val="minMax"/>
        </c:scaling>
        <c:delete val="0"/>
        <c:axPos val="b"/>
        <c:numFmt formatCode="General" sourceLinked="0"/>
        <c:majorTickMark val="in"/>
        <c:minorTickMark val="none"/>
        <c:tickLblPos val="low"/>
        <c:txPr>
          <a:bodyPr/>
          <a:lstStyle/>
          <a:p>
            <a:pPr>
              <a:defRPr sz="1100"/>
            </a:pPr>
            <a:endParaRPr lang="en-US"/>
          </a:p>
        </c:txPr>
        <c:crossAx val="36556160"/>
        <c:crosses val="autoZero"/>
        <c:auto val="1"/>
        <c:lblAlgn val="ctr"/>
        <c:lblOffset val="100"/>
        <c:noMultiLvlLbl val="0"/>
      </c:catAx>
      <c:valAx>
        <c:axId val="36556160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extTo"/>
        <c:spPr>
          <a:ln w="9525">
            <a:noFill/>
          </a:ln>
        </c:spPr>
        <c:crossAx val="3655462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9.876037852576787E-2"/>
          <c:y val="0.8390249403480784"/>
          <c:w val="0.9012396214742322"/>
          <c:h val="0.14700241358207211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493957734442448E-2"/>
          <c:y val="4.1082095309809337E-2"/>
          <c:w val="0.9089858224797398"/>
          <c:h val="0.6117266671927535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'con ตลาด'!$A$136:$B$136</c:f>
              <c:strCache>
                <c:ptCount val="2"/>
                <c:pt idx="0">
                  <c:v>1</c:v>
                </c:pt>
                <c:pt idx="1">
                  <c:v>เอเชียใต้</c:v>
                </c:pt>
              </c:strCache>
            </c:strRef>
          </c:tx>
          <c:invertIfNegative val="0"/>
          <c:cat>
            <c:multiLvlStrRef>
              <c:f>'con ตลาด'!$DS$134:$EL$135</c:f>
              <c:multiLvlStrCache>
                <c:ptCount val="20"/>
                <c:lvl>
                  <c:pt idx="0">
                    <c:v>มกราคม</c:v>
                  </c:pt>
                  <c:pt idx="1">
                    <c:v>กุมภาพันธ์</c:v>
                  </c:pt>
                  <c:pt idx="2">
                    <c:v>มีนาคม</c:v>
                  </c:pt>
                  <c:pt idx="3">
                    <c:v>เมษายน</c:v>
                  </c:pt>
                  <c:pt idx="4">
                    <c:v>พฤษภาคม</c:v>
                  </c:pt>
                  <c:pt idx="5">
                    <c:v>มิถุนายน</c:v>
                  </c:pt>
                  <c:pt idx="6">
                    <c:v>กรกฎาคม</c:v>
                  </c:pt>
                  <c:pt idx="7">
                    <c:v>สิงหาคม</c:v>
                  </c:pt>
                  <c:pt idx="8">
                    <c:v>กันยายน</c:v>
                  </c:pt>
                  <c:pt idx="9">
                    <c:v>ตุลาคม</c:v>
                  </c:pt>
                  <c:pt idx="10">
                    <c:v>พฤศจิกายน</c:v>
                  </c:pt>
                  <c:pt idx="11">
                    <c:v>ธันวาคม</c:v>
                  </c:pt>
                  <c:pt idx="12">
                    <c:v>มกราคม</c:v>
                  </c:pt>
                  <c:pt idx="13">
                    <c:v>กุมภาพันธ์</c:v>
                  </c:pt>
                  <c:pt idx="14">
                    <c:v>มีนาคม</c:v>
                  </c:pt>
                  <c:pt idx="15">
                    <c:v>เมษายน</c:v>
                  </c:pt>
                  <c:pt idx="16">
                    <c:v>พฤษภาคม</c:v>
                  </c:pt>
                  <c:pt idx="17">
                    <c:v>มิถุนายน</c:v>
                  </c:pt>
                  <c:pt idx="18">
                    <c:v>กรกฎาคม</c:v>
                  </c:pt>
                  <c:pt idx="19">
                    <c:v>สิงหาคม</c:v>
                  </c:pt>
                </c:lvl>
                <c:lvl>
                  <c:pt idx="0">
                    <c:v>ปี2562</c:v>
                  </c:pt>
                  <c:pt idx="12">
                    <c:v>ปี2563</c:v>
                  </c:pt>
                </c:lvl>
              </c:multiLvlStrCache>
            </c:multiLvlStrRef>
          </c:cat>
          <c:val>
            <c:numRef>
              <c:f>'con ตลาด'!$DS$136:$EL$136</c:f>
              <c:numCache>
                <c:formatCode>#,##0.00</c:formatCode>
                <c:ptCount val="20"/>
                <c:pt idx="0">
                  <c:v>-33.089999999999918</c:v>
                </c:pt>
                <c:pt idx="1">
                  <c:v>-99.240000000000009</c:v>
                </c:pt>
                <c:pt idx="2">
                  <c:v>4.25</c:v>
                </c:pt>
                <c:pt idx="3">
                  <c:v>-11.699999999999932</c:v>
                </c:pt>
                <c:pt idx="4">
                  <c:v>14.710000000000036</c:v>
                </c:pt>
                <c:pt idx="5">
                  <c:v>-7.5600000000000591</c:v>
                </c:pt>
                <c:pt idx="6">
                  <c:v>11</c:v>
                </c:pt>
                <c:pt idx="7">
                  <c:v>-196.29999999999995</c:v>
                </c:pt>
                <c:pt idx="8">
                  <c:v>-109.37</c:v>
                </c:pt>
                <c:pt idx="9">
                  <c:v>-219.83999999999992</c:v>
                </c:pt>
                <c:pt idx="10">
                  <c:v>-127.68000000000006</c:v>
                </c:pt>
                <c:pt idx="11">
                  <c:v>-80.069999999999936</c:v>
                </c:pt>
                <c:pt idx="12">
                  <c:v>-40.389999999999986</c:v>
                </c:pt>
                <c:pt idx="13">
                  <c:v>-7.0999999999999091</c:v>
                </c:pt>
                <c:pt idx="14">
                  <c:v>-251.13</c:v>
                </c:pt>
                <c:pt idx="15">
                  <c:v>-493.46000000000004</c:v>
                </c:pt>
                <c:pt idx="16">
                  <c:v>-739.02</c:v>
                </c:pt>
                <c:pt idx="17">
                  <c:v>-534.66</c:v>
                </c:pt>
                <c:pt idx="18">
                  <c:v>-326.20999999999992</c:v>
                </c:pt>
                <c:pt idx="19">
                  <c:v>-139.95000000000005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56-4D61-B201-5D82DCFA7662}"/>
            </c:ext>
          </c:extLst>
        </c:ser>
        <c:ser>
          <c:idx val="1"/>
          <c:order val="1"/>
          <c:tx>
            <c:strRef>
              <c:f>'con ตลาด'!$A$137:$B$137</c:f>
              <c:strCache>
                <c:ptCount val="2"/>
                <c:pt idx="0">
                  <c:v>2</c:v>
                </c:pt>
                <c:pt idx="1">
                  <c:v>ทวีปออสเตรเลีย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multiLvlStrRef>
              <c:f>'con ตลาด'!$DS$134:$EL$135</c:f>
              <c:multiLvlStrCache>
                <c:ptCount val="20"/>
                <c:lvl>
                  <c:pt idx="0">
                    <c:v>มกราคม</c:v>
                  </c:pt>
                  <c:pt idx="1">
                    <c:v>กุมภาพันธ์</c:v>
                  </c:pt>
                  <c:pt idx="2">
                    <c:v>มีนาคม</c:v>
                  </c:pt>
                  <c:pt idx="3">
                    <c:v>เมษายน</c:v>
                  </c:pt>
                  <c:pt idx="4">
                    <c:v>พฤษภาคม</c:v>
                  </c:pt>
                  <c:pt idx="5">
                    <c:v>มิถุนายน</c:v>
                  </c:pt>
                  <c:pt idx="6">
                    <c:v>กรกฎาคม</c:v>
                  </c:pt>
                  <c:pt idx="7">
                    <c:v>สิงหาคม</c:v>
                  </c:pt>
                  <c:pt idx="8">
                    <c:v>กันยายน</c:v>
                  </c:pt>
                  <c:pt idx="9">
                    <c:v>ตุลาคม</c:v>
                  </c:pt>
                  <c:pt idx="10">
                    <c:v>พฤศจิกายน</c:v>
                  </c:pt>
                  <c:pt idx="11">
                    <c:v>ธันวาคม</c:v>
                  </c:pt>
                  <c:pt idx="12">
                    <c:v>มกราคม</c:v>
                  </c:pt>
                  <c:pt idx="13">
                    <c:v>กุมภาพันธ์</c:v>
                  </c:pt>
                  <c:pt idx="14">
                    <c:v>มีนาคม</c:v>
                  </c:pt>
                  <c:pt idx="15">
                    <c:v>เมษายน</c:v>
                  </c:pt>
                  <c:pt idx="16">
                    <c:v>พฤษภาคม</c:v>
                  </c:pt>
                  <c:pt idx="17">
                    <c:v>มิถุนายน</c:v>
                  </c:pt>
                  <c:pt idx="18">
                    <c:v>กรกฎาคม</c:v>
                  </c:pt>
                  <c:pt idx="19">
                    <c:v>สิงหาคม</c:v>
                  </c:pt>
                </c:lvl>
                <c:lvl>
                  <c:pt idx="0">
                    <c:v>ปี2562</c:v>
                  </c:pt>
                  <c:pt idx="12">
                    <c:v>ปี2563</c:v>
                  </c:pt>
                </c:lvl>
              </c:multiLvlStrCache>
            </c:multiLvlStrRef>
          </c:cat>
          <c:val>
            <c:numRef>
              <c:f>'con ตลาด'!$DS$137:$EL$137</c:f>
              <c:numCache>
                <c:formatCode>#,##0.00</c:formatCode>
                <c:ptCount val="20"/>
                <c:pt idx="0">
                  <c:v>-69.430000000000064</c:v>
                </c:pt>
                <c:pt idx="1">
                  <c:v>-141.87999999999988</c:v>
                </c:pt>
                <c:pt idx="2">
                  <c:v>-99.779999999999973</c:v>
                </c:pt>
                <c:pt idx="3">
                  <c:v>-24.450000000000045</c:v>
                </c:pt>
                <c:pt idx="4">
                  <c:v>-217.20000000000005</c:v>
                </c:pt>
                <c:pt idx="5">
                  <c:v>-3.3800000000001091</c:v>
                </c:pt>
                <c:pt idx="6">
                  <c:v>208.60000000000002</c:v>
                </c:pt>
                <c:pt idx="7">
                  <c:v>227.29000000000019</c:v>
                </c:pt>
                <c:pt idx="8">
                  <c:v>-37.660000000000082</c:v>
                </c:pt>
                <c:pt idx="9">
                  <c:v>-80.389999999999873</c:v>
                </c:pt>
                <c:pt idx="10">
                  <c:v>-229.29000000000008</c:v>
                </c:pt>
                <c:pt idx="11">
                  <c:v>-70.37</c:v>
                </c:pt>
                <c:pt idx="12">
                  <c:v>-157.38</c:v>
                </c:pt>
                <c:pt idx="13">
                  <c:v>-58.870000000000005</c:v>
                </c:pt>
                <c:pt idx="14">
                  <c:v>61.809999999999945</c:v>
                </c:pt>
                <c:pt idx="15">
                  <c:v>-267.73</c:v>
                </c:pt>
                <c:pt idx="16">
                  <c:v>-189.58999999999992</c:v>
                </c:pt>
                <c:pt idx="17">
                  <c:v>-238.87999999999988</c:v>
                </c:pt>
                <c:pt idx="18">
                  <c:v>-162.42000000000007</c:v>
                </c:pt>
                <c:pt idx="19">
                  <c:v>-328.42000000000007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56-4D61-B201-5D82DCFA7662}"/>
            </c:ext>
          </c:extLst>
        </c:ser>
        <c:ser>
          <c:idx val="2"/>
          <c:order val="2"/>
          <c:tx>
            <c:strRef>
              <c:f>'con ตลาด'!$A$138:$B$138</c:f>
              <c:strCache>
                <c:ptCount val="2"/>
                <c:pt idx="0">
                  <c:v>3</c:v>
                </c:pt>
                <c:pt idx="1">
                  <c:v>สหภาพยุโรป(15)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multiLvlStrRef>
              <c:f>'con ตลาด'!$DS$134:$EL$135</c:f>
              <c:multiLvlStrCache>
                <c:ptCount val="20"/>
                <c:lvl>
                  <c:pt idx="0">
                    <c:v>มกราคม</c:v>
                  </c:pt>
                  <c:pt idx="1">
                    <c:v>กุมภาพันธ์</c:v>
                  </c:pt>
                  <c:pt idx="2">
                    <c:v>มีนาคม</c:v>
                  </c:pt>
                  <c:pt idx="3">
                    <c:v>เมษายน</c:v>
                  </c:pt>
                  <c:pt idx="4">
                    <c:v>พฤษภาคม</c:v>
                  </c:pt>
                  <c:pt idx="5">
                    <c:v>มิถุนายน</c:v>
                  </c:pt>
                  <c:pt idx="6">
                    <c:v>กรกฎาคม</c:v>
                  </c:pt>
                  <c:pt idx="7">
                    <c:v>สิงหาคม</c:v>
                  </c:pt>
                  <c:pt idx="8">
                    <c:v>กันยายน</c:v>
                  </c:pt>
                  <c:pt idx="9">
                    <c:v>ตุลาคม</c:v>
                  </c:pt>
                  <c:pt idx="10">
                    <c:v>พฤศจิกายน</c:v>
                  </c:pt>
                  <c:pt idx="11">
                    <c:v>ธันวาคม</c:v>
                  </c:pt>
                  <c:pt idx="12">
                    <c:v>มกราคม</c:v>
                  </c:pt>
                  <c:pt idx="13">
                    <c:v>กุมภาพันธ์</c:v>
                  </c:pt>
                  <c:pt idx="14">
                    <c:v>มีนาคม</c:v>
                  </c:pt>
                  <c:pt idx="15">
                    <c:v>เมษายน</c:v>
                  </c:pt>
                  <c:pt idx="16">
                    <c:v>พฤษภาคม</c:v>
                  </c:pt>
                  <c:pt idx="17">
                    <c:v>มิถุนายน</c:v>
                  </c:pt>
                  <c:pt idx="18">
                    <c:v>กรกฎาคม</c:v>
                  </c:pt>
                  <c:pt idx="19">
                    <c:v>สิงหาคม</c:v>
                  </c:pt>
                </c:lvl>
                <c:lvl>
                  <c:pt idx="0">
                    <c:v>ปี2562</c:v>
                  </c:pt>
                  <c:pt idx="12">
                    <c:v>ปี2563</c:v>
                  </c:pt>
                </c:lvl>
              </c:multiLvlStrCache>
            </c:multiLvlStrRef>
          </c:cat>
          <c:val>
            <c:numRef>
              <c:f>'con ตลาด'!$DS$138:$EL$138</c:f>
              <c:numCache>
                <c:formatCode>#,##0.00</c:formatCode>
                <c:ptCount val="20"/>
                <c:pt idx="0">
                  <c:v>-97.160000000000082</c:v>
                </c:pt>
                <c:pt idx="1">
                  <c:v>-249.76</c:v>
                </c:pt>
                <c:pt idx="2">
                  <c:v>-81.040000000000191</c:v>
                </c:pt>
                <c:pt idx="3">
                  <c:v>-93.910000000000082</c:v>
                </c:pt>
                <c:pt idx="4">
                  <c:v>-175.80999999999995</c:v>
                </c:pt>
                <c:pt idx="5">
                  <c:v>-147.40000000000009</c:v>
                </c:pt>
                <c:pt idx="6">
                  <c:v>-44.990000000000009</c:v>
                </c:pt>
                <c:pt idx="7">
                  <c:v>-119.80999999999995</c:v>
                </c:pt>
                <c:pt idx="8">
                  <c:v>-153.06999999999994</c:v>
                </c:pt>
                <c:pt idx="9">
                  <c:v>-167.55999999999995</c:v>
                </c:pt>
                <c:pt idx="10">
                  <c:v>-140.87000000000012</c:v>
                </c:pt>
                <c:pt idx="11">
                  <c:v>-33.809999999999945</c:v>
                </c:pt>
                <c:pt idx="12">
                  <c:v>11.319999999999936</c:v>
                </c:pt>
                <c:pt idx="13">
                  <c:v>29.340000000000146</c:v>
                </c:pt>
                <c:pt idx="14">
                  <c:v>-296.97000000000003</c:v>
                </c:pt>
                <c:pt idx="15">
                  <c:v>-483.01</c:v>
                </c:pt>
                <c:pt idx="16">
                  <c:v>-740.67000000000007</c:v>
                </c:pt>
                <c:pt idx="17">
                  <c:v>-400.68000000000006</c:v>
                </c:pt>
                <c:pt idx="18">
                  <c:v>-285.15999999999985</c:v>
                </c:pt>
                <c:pt idx="19">
                  <c:v>-304.92000000000007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56-4D61-B201-5D82DCFA7662}"/>
            </c:ext>
          </c:extLst>
        </c:ser>
        <c:ser>
          <c:idx val="3"/>
          <c:order val="3"/>
          <c:tx>
            <c:strRef>
              <c:f>'con ตลาด'!$A$139:$B$139</c:f>
              <c:strCache>
                <c:ptCount val="2"/>
                <c:pt idx="0">
                  <c:v>4</c:v>
                </c:pt>
                <c:pt idx="1">
                  <c:v>อาเซียน(5)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multiLvlStrRef>
              <c:f>'con ตลาด'!$DS$134:$EL$135</c:f>
              <c:multiLvlStrCache>
                <c:ptCount val="20"/>
                <c:lvl>
                  <c:pt idx="0">
                    <c:v>มกราคม</c:v>
                  </c:pt>
                  <c:pt idx="1">
                    <c:v>กุมภาพันธ์</c:v>
                  </c:pt>
                  <c:pt idx="2">
                    <c:v>มีนาคม</c:v>
                  </c:pt>
                  <c:pt idx="3">
                    <c:v>เมษายน</c:v>
                  </c:pt>
                  <c:pt idx="4">
                    <c:v>พฤษภาคม</c:v>
                  </c:pt>
                  <c:pt idx="5">
                    <c:v>มิถุนายน</c:v>
                  </c:pt>
                  <c:pt idx="6">
                    <c:v>กรกฎาคม</c:v>
                  </c:pt>
                  <c:pt idx="7">
                    <c:v>สิงหาคม</c:v>
                  </c:pt>
                  <c:pt idx="8">
                    <c:v>กันยายน</c:v>
                  </c:pt>
                  <c:pt idx="9">
                    <c:v>ตุลาคม</c:v>
                  </c:pt>
                  <c:pt idx="10">
                    <c:v>พฤศจิกายน</c:v>
                  </c:pt>
                  <c:pt idx="11">
                    <c:v>ธันวาคม</c:v>
                  </c:pt>
                  <c:pt idx="12">
                    <c:v>มกราคม</c:v>
                  </c:pt>
                  <c:pt idx="13">
                    <c:v>กุมภาพันธ์</c:v>
                  </c:pt>
                  <c:pt idx="14">
                    <c:v>มีนาคม</c:v>
                  </c:pt>
                  <c:pt idx="15">
                    <c:v>เมษายน</c:v>
                  </c:pt>
                  <c:pt idx="16">
                    <c:v>พฤษภาคม</c:v>
                  </c:pt>
                  <c:pt idx="17">
                    <c:v>มิถุนายน</c:v>
                  </c:pt>
                  <c:pt idx="18">
                    <c:v>กรกฎาคม</c:v>
                  </c:pt>
                  <c:pt idx="19">
                    <c:v>สิงหาคม</c:v>
                  </c:pt>
                </c:lvl>
                <c:lvl>
                  <c:pt idx="0">
                    <c:v>ปี2562</c:v>
                  </c:pt>
                  <c:pt idx="12">
                    <c:v>ปี2563</c:v>
                  </c:pt>
                </c:lvl>
              </c:multiLvlStrCache>
            </c:multiLvlStrRef>
          </c:cat>
          <c:val>
            <c:numRef>
              <c:f>'con ตลาด'!$DS$139:$EL$139</c:f>
              <c:numCache>
                <c:formatCode>#,##0.00</c:formatCode>
                <c:ptCount val="20"/>
                <c:pt idx="0">
                  <c:v>-243.17000000000007</c:v>
                </c:pt>
                <c:pt idx="1">
                  <c:v>96.809999999999945</c:v>
                </c:pt>
                <c:pt idx="2">
                  <c:v>-579.05000000000018</c:v>
                </c:pt>
                <c:pt idx="3">
                  <c:v>-178.13999999999987</c:v>
                </c:pt>
                <c:pt idx="4">
                  <c:v>-547.69000000000005</c:v>
                </c:pt>
                <c:pt idx="5">
                  <c:v>-118.19000000000005</c:v>
                </c:pt>
                <c:pt idx="6">
                  <c:v>-270.23</c:v>
                </c:pt>
                <c:pt idx="7">
                  <c:v>-986.77999999999975</c:v>
                </c:pt>
                <c:pt idx="8">
                  <c:v>-60.170000000000073</c:v>
                </c:pt>
                <c:pt idx="9">
                  <c:v>-322.21000000000004</c:v>
                </c:pt>
                <c:pt idx="10">
                  <c:v>-356.09999999999991</c:v>
                </c:pt>
                <c:pt idx="11">
                  <c:v>-276.59999999999991</c:v>
                </c:pt>
                <c:pt idx="12">
                  <c:v>106.20000000000027</c:v>
                </c:pt>
                <c:pt idx="13">
                  <c:v>185.32999999999993</c:v>
                </c:pt>
                <c:pt idx="14">
                  <c:v>203.42000000000007</c:v>
                </c:pt>
                <c:pt idx="15">
                  <c:v>343.86999999999989</c:v>
                </c:pt>
                <c:pt idx="16">
                  <c:v>-814.09000000000015</c:v>
                </c:pt>
                <c:pt idx="17">
                  <c:v>-1265.01</c:v>
                </c:pt>
                <c:pt idx="18">
                  <c:v>-771.59000000000015</c:v>
                </c:pt>
                <c:pt idx="19">
                  <c:v>-501.61000000000013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856-4D61-B201-5D82DCFA7662}"/>
            </c:ext>
          </c:extLst>
        </c:ser>
        <c:ser>
          <c:idx val="4"/>
          <c:order val="4"/>
          <c:tx>
            <c:strRef>
              <c:f>'con ตลาด'!$A$140:$B$140</c:f>
              <c:strCache>
                <c:ptCount val="2"/>
                <c:pt idx="0">
                  <c:v>5</c:v>
                </c:pt>
                <c:pt idx="1">
                  <c:v>อินโดจีน(4)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multiLvlStrRef>
              <c:f>'con ตลาด'!$DS$134:$EL$135</c:f>
              <c:multiLvlStrCache>
                <c:ptCount val="20"/>
                <c:lvl>
                  <c:pt idx="0">
                    <c:v>มกราคม</c:v>
                  </c:pt>
                  <c:pt idx="1">
                    <c:v>กุมภาพันธ์</c:v>
                  </c:pt>
                  <c:pt idx="2">
                    <c:v>มีนาคม</c:v>
                  </c:pt>
                  <c:pt idx="3">
                    <c:v>เมษายน</c:v>
                  </c:pt>
                  <c:pt idx="4">
                    <c:v>พฤษภาคม</c:v>
                  </c:pt>
                  <c:pt idx="5">
                    <c:v>มิถุนายน</c:v>
                  </c:pt>
                  <c:pt idx="6">
                    <c:v>กรกฎาคม</c:v>
                  </c:pt>
                  <c:pt idx="7">
                    <c:v>สิงหาคม</c:v>
                  </c:pt>
                  <c:pt idx="8">
                    <c:v>กันยายน</c:v>
                  </c:pt>
                  <c:pt idx="9">
                    <c:v>ตุลาคม</c:v>
                  </c:pt>
                  <c:pt idx="10">
                    <c:v>พฤศจิกายน</c:v>
                  </c:pt>
                  <c:pt idx="11">
                    <c:v>ธันวาคม</c:v>
                  </c:pt>
                  <c:pt idx="12">
                    <c:v>มกราคม</c:v>
                  </c:pt>
                  <c:pt idx="13">
                    <c:v>กุมภาพันธ์</c:v>
                  </c:pt>
                  <c:pt idx="14">
                    <c:v>มีนาคม</c:v>
                  </c:pt>
                  <c:pt idx="15">
                    <c:v>เมษายน</c:v>
                  </c:pt>
                  <c:pt idx="16">
                    <c:v>พฤษภาคม</c:v>
                  </c:pt>
                  <c:pt idx="17">
                    <c:v>มิถุนายน</c:v>
                  </c:pt>
                  <c:pt idx="18">
                    <c:v>กรกฎาคม</c:v>
                  </c:pt>
                  <c:pt idx="19">
                    <c:v>สิงหาคม</c:v>
                  </c:pt>
                </c:lvl>
                <c:lvl>
                  <c:pt idx="0">
                    <c:v>ปี2562</c:v>
                  </c:pt>
                  <c:pt idx="12">
                    <c:v>ปี2563</c:v>
                  </c:pt>
                </c:lvl>
              </c:multiLvlStrCache>
            </c:multiLvlStrRef>
          </c:cat>
          <c:val>
            <c:numRef>
              <c:f>'con ตลาด'!$DS$140:$EL$140</c:f>
              <c:numCache>
                <c:formatCode>#,##0.00</c:formatCode>
                <c:ptCount val="20"/>
                <c:pt idx="0">
                  <c:v>11.700000000000273</c:v>
                </c:pt>
                <c:pt idx="1">
                  <c:v>-14.100000000000364</c:v>
                </c:pt>
                <c:pt idx="2">
                  <c:v>9.7699999999999818</c:v>
                </c:pt>
                <c:pt idx="3">
                  <c:v>203.38000000000011</c:v>
                </c:pt>
                <c:pt idx="4">
                  <c:v>-116.18000000000029</c:v>
                </c:pt>
                <c:pt idx="5">
                  <c:v>-225.09999999999991</c:v>
                </c:pt>
                <c:pt idx="6">
                  <c:v>-237</c:v>
                </c:pt>
                <c:pt idx="7">
                  <c:v>-630.23</c:v>
                </c:pt>
                <c:pt idx="8">
                  <c:v>-384.47000000000025</c:v>
                </c:pt>
                <c:pt idx="9">
                  <c:v>-248.32999999999993</c:v>
                </c:pt>
                <c:pt idx="10">
                  <c:v>-258.57999999999993</c:v>
                </c:pt>
                <c:pt idx="11">
                  <c:v>26.519999999999982</c:v>
                </c:pt>
                <c:pt idx="12">
                  <c:v>-16.470000000000255</c:v>
                </c:pt>
                <c:pt idx="13">
                  <c:v>124.51999999999998</c:v>
                </c:pt>
                <c:pt idx="14">
                  <c:v>74.490000000000236</c:v>
                </c:pt>
                <c:pt idx="15">
                  <c:v>-710.82999999999993</c:v>
                </c:pt>
                <c:pt idx="16">
                  <c:v>-679.33999999999992</c:v>
                </c:pt>
                <c:pt idx="17">
                  <c:v>-390.55999999999995</c:v>
                </c:pt>
                <c:pt idx="18">
                  <c:v>-292.39999999999986</c:v>
                </c:pt>
                <c:pt idx="19">
                  <c:v>-199.92999999999984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856-4D61-B201-5D82DCFA7662}"/>
            </c:ext>
          </c:extLst>
        </c:ser>
        <c:ser>
          <c:idx val="5"/>
          <c:order val="5"/>
          <c:tx>
            <c:strRef>
              <c:f>'con ตลาด'!$A$141:$B$141</c:f>
              <c:strCache>
                <c:ptCount val="2"/>
                <c:pt idx="0">
                  <c:v>6</c:v>
                </c:pt>
                <c:pt idx="1">
                  <c:v>ตะวันออกกลาง(15)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</c:spPr>
          <c:invertIfNegative val="0"/>
          <c:cat>
            <c:multiLvlStrRef>
              <c:f>'con ตลาด'!$DS$134:$EL$135</c:f>
              <c:multiLvlStrCache>
                <c:ptCount val="20"/>
                <c:lvl>
                  <c:pt idx="0">
                    <c:v>มกราคม</c:v>
                  </c:pt>
                  <c:pt idx="1">
                    <c:v>กุมภาพันธ์</c:v>
                  </c:pt>
                  <c:pt idx="2">
                    <c:v>มีนาคม</c:v>
                  </c:pt>
                  <c:pt idx="3">
                    <c:v>เมษายน</c:v>
                  </c:pt>
                  <c:pt idx="4">
                    <c:v>พฤษภาคม</c:v>
                  </c:pt>
                  <c:pt idx="5">
                    <c:v>มิถุนายน</c:v>
                  </c:pt>
                  <c:pt idx="6">
                    <c:v>กรกฎาคม</c:v>
                  </c:pt>
                  <c:pt idx="7">
                    <c:v>สิงหาคม</c:v>
                  </c:pt>
                  <c:pt idx="8">
                    <c:v>กันยายน</c:v>
                  </c:pt>
                  <c:pt idx="9">
                    <c:v>ตุลาคม</c:v>
                  </c:pt>
                  <c:pt idx="10">
                    <c:v>พฤศจิกายน</c:v>
                  </c:pt>
                  <c:pt idx="11">
                    <c:v>ธันวาคม</c:v>
                  </c:pt>
                  <c:pt idx="12">
                    <c:v>มกราคม</c:v>
                  </c:pt>
                  <c:pt idx="13">
                    <c:v>กุมภาพันธ์</c:v>
                  </c:pt>
                  <c:pt idx="14">
                    <c:v>มีนาคม</c:v>
                  </c:pt>
                  <c:pt idx="15">
                    <c:v>เมษายน</c:v>
                  </c:pt>
                  <c:pt idx="16">
                    <c:v>พฤษภาคม</c:v>
                  </c:pt>
                  <c:pt idx="17">
                    <c:v>มิถุนายน</c:v>
                  </c:pt>
                  <c:pt idx="18">
                    <c:v>กรกฎาคม</c:v>
                  </c:pt>
                  <c:pt idx="19">
                    <c:v>สิงหาคม</c:v>
                  </c:pt>
                </c:lvl>
                <c:lvl>
                  <c:pt idx="0">
                    <c:v>ปี2562</c:v>
                  </c:pt>
                  <c:pt idx="12">
                    <c:v>ปี2563</c:v>
                  </c:pt>
                </c:lvl>
              </c:multiLvlStrCache>
            </c:multiLvlStrRef>
          </c:cat>
          <c:val>
            <c:numRef>
              <c:f>'con ตลาด'!$DS$141:$EL$141</c:f>
              <c:numCache>
                <c:formatCode>#,##0.00</c:formatCode>
                <c:ptCount val="20"/>
                <c:pt idx="0">
                  <c:v>-57.819999999999936</c:v>
                </c:pt>
                <c:pt idx="1">
                  <c:v>-114.56000000000006</c:v>
                </c:pt>
                <c:pt idx="2">
                  <c:v>2.8500000000000227</c:v>
                </c:pt>
                <c:pt idx="3">
                  <c:v>-55.860000000000014</c:v>
                </c:pt>
                <c:pt idx="4">
                  <c:v>-44.360000000000014</c:v>
                </c:pt>
                <c:pt idx="5">
                  <c:v>-73.57000000000005</c:v>
                </c:pt>
                <c:pt idx="6">
                  <c:v>37.379999999999995</c:v>
                </c:pt>
                <c:pt idx="7">
                  <c:v>55.990000000000009</c:v>
                </c:pt>
                <c:pt idx="8">
                  <c:v>-19.050000000000068</c:v>
                </c:pt>
                <c:pt idx="9">
                  <c:v>24.8599999999999</c:v>
                </c:pt>
                <c:pt idx="10">
                  <c:v>42.57000000000005</c:v>
                </c:pt>
                <c:pt idx="11">
                  <c:v>69.389999999999986</c:v>
                </c:pt>
                <c:pt idx="12">
                  <c:v>12.379999999999995</c:v>
                </c:pt>
                <c:pt idx="13">
                  <c:v>110.38</c:v>
                </c:pt>
                <c:pt idx="14">
                  <c:v>-85.110000000000014</c:v>
                </c:pt>
                <c:pt idx="15">
                  <c:v>-142.93999999999994</c:v>
                </c:pt>
                <c:pt idx="16">
                  <c:v>-210.61999999999995</c:v>
                </c:pt>
                <c:pt idx="17">
                  <c:v>-69.059999999999945</c:v>
                </c:pt>
                <c:pt idx="18">
                  <c:v>-118.96999999999991</c:v>
                </c:pt>
                <c:pt idx="19">
                  <c:v>-218.86999999999995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856-4D61-B201-5D82DCFA7662}"/>
            </c:ext>
          </c:extLst>
        </c:ser>
        <c:ser>
          <c:idx val="6"/>
          <c:order val="6"/>
          <c:tx>
            <c:strRef>
              <c:f>'con ตลาด'!$A$142:$B$142</c:f>
              <c:strCache>
                <c:ptCount val="2"/>
                <c:pt idx="0">
                  <c:v>7</c:v>
                </c:pt>
                <c:pt idx="1">
                  <c:v>ลาตินอเมริกา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cat>
            <c:multiLvlStrRef>
              <c:f>'con ตลาด'!$DS$134:$EL$135</c:f>
              <c:multiLvlStrCache>
                <c:ptCount val="20"/>
                <c:lvl>
                  <c:pt idx="0">
                    <c:v>มกราคม</c:v>
                  </c:pt>
                  <c:pt idx="1">
                    <c:v>กุมภาพันธ์</c:v>
                  </c:pt>
                  <c:pt idx="2">
                    <c:v>มีนาคม</c:v>
                  </c:pt>
                  <c:pt idx="3">
                    <c:v>เมษายน</c:v>
                  </c:pt>
                  <c:pt idx="4">
                    <c:v>พฤษภาคม</c:v>
                  </c:pt>
                  <c:pt idx="5">
                    <c:v>มิถุนายน</c:v>
                  </c:pt>
                  <c:pt idx="6">
                    <c:v>กรกฎาคม</c:v>
                  </c:pt>
                  <c:pt idx="7">
                    <c:v>สิงหาคม</c:v>
                  </c:pt>
                  <c:pt idx="8">
                    <c:v>กันยายน</c:v>
                  </c:pt>
                  <c:pt idx="9">
                    <c:v>ตุลาคม</c:v>
                  </c:pt>
                  <c:pt idx="10">
                    <c:v>พฤศจิกายน</c:v>
                  </c:pt>
                  <c:pt idx="11">
                    <c:v>ธันวาคม</c:v>
                  </c:pt>
                  <c:pt idx="12">
                    <c:v>มกราคม</c:v>
                  </c:pt>
                  <c:pt idx="13">
                    <c:v>กุมภาพันธ์</c:v>
                  </c:pt>
                  <c:pt idx="14">
                    <c:v>มีนาคม</c:v>
                  </c:pt>
                  <c:pt idx="15">
                    <c:v>เมษายน</c:v>
                  </c:pt>
                  <c:pt idx="16">
                    <c:v>พฤษภาคม</c:v>
                  </c:pt>
                  <c:pt idx="17">
                    <c:v>มิถุนายน</c:v>
                  </c:pt>
                  <c:pt idx="18">
                    <c:v>กรกฎาคม</c:v>
                  </c:pt>
                  <c:pt idx="19">
                    <c:v>สิงหาคม</c:v>
                  </c:pt>
                </c:lvl>
                <c:lvl>
                  <c:pt idx="0">
                    <c:v>ปี2562</c:v>
                  </c:pt>
                  <c:pt idx="12">
                    <c:v>ปี2563</c:v>
                  </c:pt>
                </c:lvl>
              </c:multiLvlStrCache>
            </c:multiLvlStrRef>
          </c:cat>
          <c:val>
            <c:numRef>
              <c:f>'con ตลาด'!$DS$142:$EL$142</c:f>
              <c:numCache>
                <c:formatCode>#,##0.00</c:formatCode>
                <c:ptCount val="20"/>
                <c:pt idx="0">
                  <c:v>-34.059999999999945</c:v>
                </c:pt>
                <c:pt idx="1">
                  <c:v>-26.930000000000064</c:v>
                </c:pt>
                <c:pt idx="2">
                  <c:v>-8.6100000000000136</c:v>
                </c:pt>
                <c:pt idx="3">
                  <c:v>-54.760000000000105</c:v>
                </c:pt>
                <c:pt idx="4">
                  <c:v>-21.400000000000091</c:v>
                </c:pt>
                <c:pt idx="5">
                  <c:v>-63.980000000000018</c:v>
                </c:pt>
                <c:pt idx="6">
                  <c:v>-126.90000000000009</c:v>
                </c:pt>
                <c:pt idx="7">
                  <c:v>-62.169999999999959</c:v>
                </c:pt>
                <c:pt idx="8">
                  <c:v>68.779999999999973</c:v>
                </c:pt>
                <c:pt idx="9">
                  <c:v>-86.559999999999945</c:v>
                </c:pt>
                <c:pt idx="10">
                  <c:v>-67.740000000000009</c:v>
                </c:pt>
                <c:pt idx="11">
                  <c:v>-44.129999999999995</c:v>
                </c:pt>
                <c:pt idx="12">
                  <c:v>-25.550000000000068</c:v>
                </c:pt>
                <c:pt idx="13">
                  <c:v>-17.549999999999955</c:v>
                </c:pt>
                <c:pt idx="14">
                  <c:v>-59.740000000000009</c:v>
                </c:pt>
                <c:pt idx="15">
                  <c:v>-192.59999999999997</c:v>
                </c:pt>
                <c:pt idx="16">
                  <c:v>-404.15</c:v>
                </c:pt>
                <c:pt idx="17">
                  <c:v>-251.83000000000004</c:v>
                </c:pt>
                <c:pt idx="18">
                  <c:v>-217.68999999999994</c:v>
                </c:pt>
                <c:pt idx="19">
                  <c:v>-245.75000000000006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856-4D61-B201-5D82DCFA7662}"/>
            </c:ext>
          </c:extLst>
        </c:ser>
        <c:ser>
          <c:idx val="7"/>
          <c:order val="7"/>
          <c:tx>
            <c:strRef>
              <c:f>'con ตลาด'!$A$143:$B$143</c:f>
              <c:strCache>
                <c:ptCount val="2"/>
                <c:pt idx="0">
                  <c:v>8</c:v>
                </c:pt>
                <c:pt idx="1">
                  <c:v>จีน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multiLvlStrRef>
              <c:f>'con ตลาด'!$DS$134:$EL$135</c:f>
              <c:multiLvlStrCache>
                <c:ptCount val="20"/>
                <c:lvl>
                  <c:pt idx="0">
                    <c:v>มกราคม</c:v>
                  </c:pt>
                  <c:pt idx="1">
                    <c:v>กุมภาพันธ์</c:v>
                  </c:pt>
                  <c:pt idx="2">
                    <c:v>มีนาคม</c:v>
                  </c:pt>
                  <c:pt idx="3">
                    <c:v>เมษายน</c:v>
                  </c:pt>
                  <c:pt idx="4">
                    <c:v>พฤษภาคม</c:v>
                  </c:pt>
                  <c:pt idx="5">
                    <c:v>มิถุนายน</c:v>
                  </c:pt>
                  <c:pt idx="6">
                    <c:v>กรกฎาคม</c:v>
                  </c:pt>
                  <c:pt idx="7">
                    <c:v>สิงหาคม</c:v>
                  </c:pt>
                  <c:pt idx="8">
                    <c:v>กันยายน</c:v>
                  </c:pt>
                  <c:pt idx="9">
                    <c:v>ตุลาคม</c:v>
                  </c:pt>
                  <c:pt idx="10">
                    <c:v>พฤศจิกายน</c:v>
                  </c:pt>
                  <c:pt idx="11">
                    <c:v>ธันวาคม</c:v>
                  </c:pt>
                  <c:pt idx="12">
                    <c:v>มกราคม</c:v>
                  </c:pt>
                  <c:pt idx="13">
                    <c:v>กุมภาพันธ์</c:v>
                  </c:pt>
                  <c:pt idx="14">
                    <c:v>มีนาคม</c:v>
                  </c:pt>
                  <c:pt idx="15">
                    <c:v>เมษายน</c:v>
                  </c:pt>
                  <c:pt idx="16">
                    <c:v>พฤษภาคม</c:v>
                  </c:pt>
                  <c:pt idx="17">
                    <c:v>มิถุนายน</c:v>
                  </c:pt>
                  <c:pt idx="18">
                    <c:v>กรกฎาคม</c:v>
                  </c:pt>
                  <c:pt idx="19">
                    <c:v>สิงหาคม</c:v>
                  </c:pt>
                </c:lvl>
                <c:lvl>
                  <c:pt idx="0">
                    <c:v>ปี2562</c:v>
                  </c:pt>
                  <c:pt idx="12">
                    <c:v>ปี2563</c:v>
                  </c:pt>
                </c:lvl>
              </c:multiLvlStrCache>
            </c:multiLvlStrRef>
          </c:cat>
          <c:val>
            <c:numRef>
              <c:f>'con ตลาด'!$DS$143:$EL$143</c:f>
              <c:numCache>
                <c:formatCode>#,##0.00</c:formatCode>
                <c:ptCount val="20"/>
                <c:pt idx="0">
                  <c:v>-420.97000000000025</c:v>
                </c:pt>
                <c:pt idx="1">
                  <c:v>-75.849999999999909</c:v>
                </c:pt>
                <c:pt idx="2">
                  <c:v>-273.94000000000005</c:v>
                </c:pt>
                <c:pt idx="3">
                  <c:v>-136.30000000000018</c:v>
                </c:pt>
                <c:pt idx="4">
                  <c:v>-197.38999999999987</c:v>
                </c:pt>
                <c:pt idx="5">
                  <c:v>-370.65000000000009</c:v>
                </c:pt>
                <c:pt idx="6">
                  <c:v>145.56999999999971</c:v>
                </c:pt>
                <c:pt idx="7">
                  <c:v>-77.079999999999927</c:v>
                </c:pt>
                <c:pt idx="8">
                  <c:v>134.84999999999991</c:v>
                </c:pt>
                <c:pt idx="9">
                  <c:v>-110.48000000000002</c:v>
                </c:pt>
                <c:pt idx="10">
                  <c:v>59.990000000000236</c:v>
                </c:pt>
                <c:pt idx="11">
                  <c:v>174.81999999999971</c:v>
                </c:pt>
                <c:pt idx="12">
                  <c:v>104.74000000000024</c:v>
                </c:pt>
                <c:pt idx="13">
                  <c:v>-46.340000000000146</c:v>
                </c:pt>
                <c:pt idx="14">
                  <c:v>-116.08999999999969</c:v>
                </c:pt>
                <c:pt idx="15">
                  <c:v>220.67000000000007</c:v>
                </c:pt>
                <c:pt idx="16">
                  <c:v>385.46000000000004</c:v>
                </c:pt>
                <c:pt idx="17">
                  <c:v>254.46000000000004</c:v>
                </c:pt>
                <c:pt idx="18">
                  <c:v>-67.690000000000055</c:v>
                </c:pt>
                <c:pt idx="19">
                  <c:v>-107.74000000000024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856-4D61-B201-5D82DCFA7662}"/>
            </c:ext>
          </c:extLst>
        </c:ser>
        <c:ser>
          <c:idx val="8"/>
          <c:order val="8"/>
          <c:tx>
            <c:strRef>
              <c:f>'con ตลาด'!$A$144:$B$144</c:f>
              <c:strCache>
                <c:ptCount val="2"/>
                <c:pt idx="0">
                  <c:v>9</c:v>
                </c:pt>
                <c:pt idx="1">
                  <c:v>ญี่ปุ่น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multiLvlStrRef>
              <c:f>'con ตลาด'!$DS$134:$EL$135</c:f>
              <c:multiLvlStrCache>
                <c:ptCount val="20"/>
                <c:lvl>
                  <c:pt idx="0">
                    <c:v>มกราคม</c:v>
                  </c:pt>
                  <c:pt idx="1">
                    <c:v>กุมภาพันธ์</c:v>
                  </c:pt>
                  <c:pt idx="2">
                    <c:v>มีนาคม</c:v>
                  </c:pt>
                  <c:pt idx="3">
                    <c:v>เมษายน</c:v>
                  </c:pt>
                  <c:pt idx="4">
                    <c:v>พฤษภาคม</c:v>
                  </c:pt>
                  <c:pt idx="5">
                    <c:v>มิถุนายน</c:v>
                  </c:pt>
                  <c:pt idx="6">
                    <c:v>กรกฎาคม</c:v>
                  </c:pt>
                  <c:pt idx="7">
                    <c:v>สิงหาคม</c:v>
                  </c:pt>
                  <c:pt idx="8">
                    <c:v>กันยายน</c:v>
                  </c:pt>
                  <c:pt idx="9">
                    <c:v>ตุลาคม</c:v>
                  </c:pt>
                  <c:pt idx="10">
                    <c:v>พฤศจิกายน</c:v>
                  </c:pt>
                  <c:pt idx="11">
                    <c:v>ธันวาคม</c:v>
                  </c:pt>
                  <c:pt idx="12">
                    <c:v>มกราคม</c:v>
                  </c:pt>
                  <c:pt idx="13">
                    <c:v>กุมภาพันธ์</c:v>
                  </c:pt>
                  <c:pt idx="14">
                    <c:v>มีนาคม</c:v>
                  </c:pt>
                  <c:pt idx="15">
                    <c:v>เมษายน</c:v>
                  </c:pt>
                  <c:pt idx="16">
                    <c:v>พฤษภาคม</c:v>
                  </c:pt>
                  <c:pt idx="17">
                    <c:v>มิถุนายน</c:v>
                  </c:pt>
                  <c:pt idx="18">
                    <c:v>กรกฎาคม</c:v>
                  </c:pt>
                  <c:pt idx="19">
                    <c:v>สิงหาคม</c:v>
                  </c:pt>
                </c:lvl>
                <c:lvl>
                  <c:pt idx="0">
                    <c:v>ปี2562</c:v>
                  </c:pt>
                  <c:pt idx="12">
                    <c:v>ปี2563</c:v>
                  </c:pt>
                </c:lvl>
              </c:multiLvlStrCache>
            </c:multiLvlStrRef>
          </c:cat>
          <c:val>
            <c:numRef>
              <c:f>'con ตลาด'!$DS$144:$EL$144</c:f>
              <c:numCache>
                <c:formatCode>#,##0.00</c:formatCode>
                <c:ptCount val="20"/>
                <c:pt idx="0">
                  <c:v>16.539999999999964</c:v>
                </c:pt>
                <c:pt idx="1">
                  <c:v>-255.57999999999993</c:v>
                </c:pt>
                <c:pt idx="2">
                  <c:v>147.15000000000009</c:v>
                </c:pt>
                <c:pt idx="3">
                  <c:v>-0.78999999999996362</c:v>
                </c:pt>
                <c:pt idx="4">
                  <c:v>-109.36999999999989</c:v>
                </c:pt>
                <c:pt idx="5">
                  <c:v>-42.2199999999998</c:v>
                </c:pt>
                <c:pt idx="6">
                  <c:v>153.28999999999996</c:v>
                </c:pt>
                <c:pt idx="7">
                  <c:v>-28.480000000000018</c:v>
                </c:pt>
                <c:pt idx="8">
                  <c:v>44.690000000000055</c:v>
                </c:pt>
                <c:pt idx="9">
                  <c:v>6.8899999999998727</c:v>
                </c:pt>
                <c:pt idx="10">
                  <c:v>-262.92000000000007</c:v>
                </c:pt>
                <c:pt idx="11">
                  <c:v>-82.5</c:v>
                </c:pt>
                <c:pt idx="12">
                  <c:v>-51.869999999999891</c:v>
                </c:pt>
                <c:pt idx="13">
                  <c:v>-239.62000000000012</c:v>
                </c:pt>
                <c:pt idx="14">
                  <c:v>-61.799999999999727</c:v>
                </c:pt>
                <c:pt idx="15">
                  <c:v>168.42999999999984</c:v>
                </c:pt>
                <c:pt idx="16">
                  <c:v>-513.5300000000002</c:v>
                </c:pt>
                <c:pt idx="17">
                  <c:v>-450.47</c:v>
                </c:pt>
                <c:pt idx="18">
                  <c:v>-360.55999999999995</c:v>
                </c:pt>
                <c:pt idx="19">
                  <c:v>-353.87999999999988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856-4D61-B201-5D82DCFA7662}"/>
            </c:ext>
          </c:extLst>
        </c:ser>
        <c:ser>
          <c:idx val="9"/>
          <c:order val="9"/>
          <c:tx>
            <c:strRef>
              <c:f>'con ตลาด'!$A$145:$B$145</c:f>
              <c:strCache>
                <c:ptCount val="2"/>
                <c:pt idx="0">
                  <c:v>10</c:v>
                </c:pt>
                <c:pt idx="1">
                  <c:v>สหรัฐอเมริกา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cat>
            <c:multiLvlStrRef>
              <c:f>'con ตลาด'!$DS$134:$EL$135</c:f>
              <c:multiLvlStrCache>
                <c:ptCount val="20"/>
                <c:lvl>
                  <c:pt idx="0">
                    <c:v>มกราคม</c:v>
                  </c:pt>
                  <c:pt idx="1">
                    <c:v>กุมภาพันธ์</c:v>
                  </c:pt>
                  <c:pt idx="2">
                    <c:v>มีนาคม</c:v>
                  </c:pt>
                  <c:pt idx="3">
                    <c:v>เมษายน</c:v>
                  </c:pt>
                  <c:pt idx="4">
                    <c:v>พฤษภาคม</c:v>
                  </c:pt>
                  <c:pt idx="5">
                    <c:v>มิถุนายน</c:v>
                  </c:pt>
                  <c:pt idx="6">
                    <c:v>กรกฎาคม</c:v>
                  </c:pt>
                  <c:pt idx="7">
                    <c:v>สิงหาคม</c:v>
                  </c:pt>
                  <c:pt idx="8">
                    <c:v>กันยายน</c:v>
                  </c:pt>
                  <c:pt idx="9">
                    <c:v>ตุลาคม</c:v>
                  </c:pt>
                  <c:pt idx="10">
                    <c:v>พฤศจิกายน</c:v>
                  </c:pt>
                  <c:pt idx="11">
                    <c:v>ธันวาคม</c:v>
                  </c:pt>
                  <c:pt idx="12">
                    <c:v>มกราคม</c:v>
                  </c:pt>
                  <c:pt idx="13">
                    <c:v>กุมภาพันธ์</c:v>
                  </c:pt>
                  <c:pt idx="14">
                    <c:v>มีนาคม</c:v>
                  </c:pt>
                  <c:pt idx="15">
                    <c:v>เมษายน</c:v>
                  </c:pt>
                  <c:pt idx="16">
                    <c:v>พฤษภาคม</c:v>
                  </c:pt>
                  <c:pt idx="17">
                    <c:v>มิถุนายน</c:v>
                  </c:pt>
                  <c:pt idx="18">
                    <c:v>กรกฎาคม</c:v>
                  </c:pt>
                  <c:pt idx="19">
                    <c:v>สิงหาคม</c:v>
                  </c:pt>
                </c:lvl>
                <c:lvl>
                  <c:pt idx="0">
                    <c:v>ปี2562</c:v>
                  </c:pt>
                  <c:pt idx="12">
                    <c:v>ปี2563</c:v>
                  </c:pt>
                </c:lvl>
              </c:multiLvlStrCache>
            </c:multiLvlStrRef>
          </c:cat>
          <c:val>
            <c:numRef>
              <c:f>'con ตลาด'!$DS$145:$EL$145</c:f>
              <c:numCache>
                <c:formatCode>#,##0.00</c:formatCode>
                <c:ptCount val="20"/>
                <c:pt idx="0">
                  <c:v>177.30000000000018</c:v>
                </c:pt>
                <c:pt idx="1">
                  <c:v>1996.5200000000004</c:v>
                </c:pt>
                <c:pt idx="2">
                  <c:v>-44.130000000000109</c:v>
                </c:pt>
                <c:pt idx="3">
                  <c:v>96.7199999999998</c:v>
                </c:pt>
                <c:pt idx="4">
                  <c:v>186.05999999999995</c:v>
                </c:pt>
                <c:pt idx="5">
                  <c:v>-53.579999999999927</c:v>
                </c:pt>
                <c:pt idx="6">
                  <c:v>219.95000000000027</c:v>
                </c:pt>
                <c:pt idx="7">
                  <c:v>139.13000000000011</c:v>
                </c:pt>
                <c:pt idx="8">
                  <c:v>184.80999999999995</c:v>
                </c:pt>
                <c:pt idx="9">
                  <c:v>119.11000000000013</c:v>
                </c:pt>
                <c:pt idx="10">
                  <c:v>-68.660000000000309</c:v>
                </c:pt>
                <c:pt idx="11">
                  <c:v>354.23</c:v>
                </c:pt>
                <c:pt idx="12">
                  <c:v>231.51999999999998</c:v>
                </c:pt>
                <c:pt idx="13">
                  <c:v>-1500</c:v>
                </c:pt>
                <c:pt idx="14">
                  <c:v>1027.3800000000001</c:v>
                </c:pt>
                <c:pt idx="15">
                  <c:v>741.5300000000002</c:v>
                </c:pt>
                <c:pt idx="16">
                  <c:v>-454.73999999999978</c:v>
                </c:pt>
                <c:pt idx="17">
                  <c:v>354.45000000000027</c:v>
                </c:pt>
                <c:pt idx="18">
                  <c:v>440.27</c:v>
                </c:pt>
                <c:pt idx="19">
                  <c:v>390.93000000000029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856-4D61-B201-5D82DCFA7662}"/>
            </c:ext>
          </c:extLst>
        </c:ser>
        <c:ser>
          <c:idx val="10"/>
          <c:order val="10"/>
          <c:tx>
            <c:strRef>
              <c:f>'con ตลาด'!$A$146:$B$146</c:f>
              <c:strCache>
                <c:ptCount val="2"/>
                <c:pt idx="0">
                  <c:v>0</c:v>
                </c:pt>
                <c:pt idx="1">
                  <c:v>อื่นๆ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cat>
            <c:multiLvlStrRef>
              <c:f>'con ตลาด'!$DS$134:$EL$135</c:f>
              <c:multiLvlStrCache>
                <c:ptCount val="20"/>
                <c:lvl>
                  <c:pt idx="0">
                    <c:v>มกราคม</c:v>
                  </c:pt>
                  <c:pt idx="1">
                    <c:v>กุมภาพันธ์</c:v>
                  </c:pt>
                  <c:pt idx="2">
                    <c:v>มีนาคม</c:v>
                  </c:pt>
                  <c:pt idx="3">
                    <c:v>เมษายน</c:v>
                  </c:pt>
                  <c:pt idx="4">
                    <c:v>พฤษภาคม</c:v>
                  </c:pt>
                  <c:pt idx="5">
                    <c:v>มิถุนายน</c:v>
                  </c:pt>
                  <c:pt idx="6">
                    <c:v>กรกฎาคม</c:v>
                  </c:pt>
                  <c:pt idx="7">
                    <c:v>สิงหาคม</c:v>
                  </c:pt>
                  <c:pt idx="8">
                    <c:v>กันยายน</c:v>
                  </c:pt>
                  <c:pt idx="9">
                    <c:v>ตุลาคม</c:v>
                  </c:pt>
                  <c:pt idx="10">
                    <c:v>พฤศจิกายน</c:v>
                  </c:pt>
                  <c:pt idx="11">
                    <c:v>ธันวาคม</c:v>
                  </c:pt>
                  <c:pt idx="12">
                    <c:v>มกราคม</c:v>
                  </c:pt>
                  <c:pt idx="13">
                    <c:v>กุมภาพันธ์</c:v>
                  </c:pt>
                  <c:pt idx="14">
                    <c:v>มีนาคม</c:v>
                  </c:pt>
                  <c:pt idx="15">
                    <c:v>เมษายน</c:v>
                  </c:pt>
                  <c:pt idx="16">
                    <c:v>พฤษภาคม</c:v>
                  </c:pt>
                  <c:pt idx="17">
                    <c:v>มิถุนายน</c:v>
                  </c:pt>
                  <c:pt idx="18">
                    <c:v>กรกฎาคม</c:v>
                  </c:pt>
                  <c:pt idx="19">
                    <c:v>สิงหาคม</c:v>
                  </c:pt>
                </c:lvl>
                <c:lvl>
                  <c:pt idx="0">
                    <c:v>ปี2562</c:v>
                  </c:pt>
                  <c:pt idx="12">
                    <c:v>ปี2563</c:v>
                  </c:pt>
                </c:lvl>
              </c:multiLvlStrCache>
            </c:multiLvlStrRef>
          </c:cat>
          <c:val>
            <c:numRef>
              <c:f>'con ตลาด'!$DS$146:$EL$146</c:f>
              <c:numCache>
                <c:formatCode>#,##0.00</c:formatCode>
                <c:ptCount val="20"/>
                <c:pt idx="0">
                  <c:v>-440.42000000000189</c:v>
                </c:pt>
                <c:pt idx="1">
                  <c:v>40.669999999998254</c:v>
                </c:pt>
                <c:pt idx="2">
                  <c:v>-219.61000000000058</c:v>
                </c:pt>
                <c:pt idx="3">
                  <c:v>-272.42000000000371</c:v>
                </c:pt>
                <c:pt idx="4">
                  <c:v>-172.25000000000364</c:v>
                </c:pt>
                <c:pt idx="5">
                  <c:v>630.0099999999984</c:v>
                </c:pt>
                <c:pt idx="6">
                  <c:v>803.2599999999984</c:v>
                </c:pt>
                <c:pt idx="7">
                  <c:v>805.93999999999869</c:v>
                </c:pt>
                <c:pt idx="8">
                  <c:v>-30.219999999997526</c:v>
                </c:pt>
                <c:pt idx="9">
                  <c:v>110.68999999999869</c:v>
                </c:pt>
                <c:pt idx="10">
                  <c:v>-167.06000000000131</c:v>
                </c:pt>
                <c:pt idx="11">
                  <c:v>-260.68999999999869</c:v>
                </c:pt>
                <c:pt idx="12">
                  <c:v>460.63000000000102</c:v>
                </c:pt>
                <c:pt idx="13">
                  <c:v>449.45000000000437</c:v>
                </c:pt>
                <c:pt idx="14">
                  <c:v>400.71000000000276</c:v>
                </c:pt>
                <c:pt idx="15">
                  <c:v>1210.0300000000043</c:v>
                </c:pt>
                <c:pt idx="16">
                  <c:v>-366.76000000000022</c:v>
                </c:pt>
                <c:pt idx="17">
                  <c:v>-1966.8400000000001</c:v>
                </c:pt>
                <c:pt idx="18">
                  <c:v>-251.84000000000015</c:v>
                </c:pt>
                <c:pt idx="19">
                  <c:v>267.73999999999978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856-4D61-B201-5D82DCFA76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36483456"/>
        <c:axId val="36484992"/>
      </c:barChart>
      <c:catAx>
        <c:axId val="36483456"/>
        <c:scaling>
          <c:orientation val="minMax"/>
        </c:scaling>
        <c:delete val="0"/>
        <c:axPos val="b"/>
        <c:numFmt formatCode="General" sourceLinked="0"/>
        <c:majorTickMark val="in"/>
        <c:minorTickMark val="none"/>
        <c:tickLblPos val="low"/>
        <c:crossAx val="36484992"/>
        <c:crosses val="autoZero"/>
        <c:auto val="1"/>
        <c:lblAlgn val="ctr"/>
        <c:lblOffset val="100"/>
        <c:noMultiLvlLbl val="0"/>
      </c:catAx>
      <c:valAx>
        <c:axId val="36484992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extTo"/>
        <c:spPr>
          <a:ln w="9525">
            <a:noFill/>
          </a:ln>
        </c:spPr>
        <c:crossAx val="3648345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0204990852504428"/>
          <c:y val="0.83064190625274914"/>
          <c:w val="0.89628988470554538"/>
          <c:h val="0.14448996722606608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117188231218694"/>
          <c:y val="5.6992063968616148E-2"/>
          <c:w val="0.75142068858368505"/>
          <c:h val="0.77889363927165423"/>
        </c:manualLayout>
      </c:layout>
      <c:lineChart>
        <c:grouping val="standard"/>
        <c:varyColors val="0"/>
        <c:ser>
          <c:idx val="4"/>
          <c:order val="0"/>
          <c:tx>
            <c:strRef>
              <c:f>Sheet1!$F$1</c:f>
              <c:strCache>
                <c:ptCount val="1"/>
                <c:pt idx="0">
                  <c:v>2562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Sheet1!$F$2:$F$13</c:f>
              <c:numCache>
                <c:formatCode>#,##0</c:formatCode>
                <c:ptCount val="12"/>
                <c:pt idx="0">
                  <c:v>18990.400000000001</c:v>
                </c:pt>
                <c:pt idx="1">
                  <c:v>21607.39</c:v>
                </c:pt>
                <c:pt idx="2">
                  <c:v>21508.58</c:v>
                </c:pt>
                <c:pt idx="3">
                  <c:v>18554.32</c:v>
                </c:pt>
                <c:pt idx="4">
                  <c:v>21015.55</c:v>
                </c:pt>
                <c:pt idx="5">
                  <c:v>21398.21</c:v>
                </c:pt>
                <c:pt idx="6">
                  <c:v>21204.98</c:v>
                </c:pt>
                <c:pt idx="7">
                  <c:v>21914.93</c:v>
                </c:pt>
                <c:pt idx="8">
                  <c:v>20481.32</c:v>
                </c:pt>
                <c:pt idx="9">
                  <c:v>20757.78</c:v>
                </c:pt>
                <c:pt idx="10">
                  <c:v>19656.87</c:v>
                </c:pt>
                <c:pt idx="11">
                  <c:v>19154.169999999998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0621-4E08-8E4D-722BE337CB31}"/>
            </c:ext>
          </c:extLst>
        </c:ser>
        <c:ser>
          <c:idx val="5"/>
          <c:order val="1"/>
          <c:tx>
            <c:strRef>
              <c:f>Sheet1!$G$1</c:f>
              <c:strCache>
                <c:ptCount val="1"/>
                <c:pt idx="0">
                  <c:v>2563</c:v>
                </c:pt>
              </c:strCache>
            </c:strRef>
          </c:tx>
          <c:spPr>
            <a:ln w="76200">
              <a:noFill/>
              <a:prstDash val="sysDash"/>
            </a:ln>
            <a:effectLst>
              <a:softEdge rad="0"/>
            </a:effectLst>
          </c:spPr>
          <c:marker>
            <c:symbol val="square"/>
            <c:size val="14"/>
            <c:spPr>
              <a:noFill/>
              <a:ln>
                <a:noFill/>
                <a:prstDash val="sysDash"/>
              </a:ln>
              <a:effectLst>
                <a:softEdge rad="0"/>
              </a:effectLst>
            </c:spPr>
          </c:marker>
          <c:dPt>
            <c:idx val="0"/>
            <c:marker>
              <c:symbol val="circle"/>
              <c:size val="14"/>
              <c:spPr>
                <a:noFill/>
                <a:ln>
                  <a:noFill/>
                  <a:prstDash val="sysDash"/>
                </a:ln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  <a:softEdge rad="0"/>
                </a:effectLst>
              </c:spPr>
            </c:marker>
            <c:bubble3D val="0"/>
            <c:spPr>
              <a:ln w="76200">
                <a:noFill/>
                <a:prstDash val="solid"/>
              </a:ln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6-0621-4E08-8E4D-722BE337CB31}"/>
              </c:ext>
            </c:extLst>
          </c:dPt>
          <c:dPt>
            <c:idx val="1"/>
            <c:marker>
              <c:symbol val="none"/>
            </c:marker>
            <c:bubble3D val="0"/>
            <c:spPr>
              <a:ln w="76200" cmpd="sng">
                <a:solidFill>
                  <a:srgbClr val="FFC000"/>
                </a:solidFill>
                <a:prstDash val="solid"/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8-0621-4E08-8E4D-722BE337CB31}"/>
              </c:ext>
            </c:extLst>
          </c:dPt>
          <c:dPt>
            <c:idx val="2"/>
            <c:bubble3D val="0"/>
            <c:spPr>
              <a:ln w="76200">
                <a:solidFill>
                  <a:srgbClr val="FFC000"/>
                </a:solidFill>
                <a:prstDash val="solid"/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A-0621-4E08-8E4D-722BE337CB31}"/>
              </c:ext>
            </c:extLst>
          </c:dPt>
          <c:dPt>
            <c:idx val="3"/>
            <c:bubble3D val="0"/>
            <c:spPr>
              <a:ln w="76200">
                <a:solidFill>
                  <a:srgbClr val="FFC000"/>
                </a:solidFill>
                <a:prstDash val="solid"/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C-0621-4E08-8E4D-722BE337CB31}"/>
              </c:ext>
            </c:extLst>
          </c:dPt>
          <c:dPt>
            <c:idx val="4"/>
            <c:bubble3D val="0"/>
            <c:spPr>
              <a:ln w="76200">
                <a:solidFill>
                  <a:srgbClr val="FFC000"/>
                </a:solidFill>
                <a:prstDash val="solid"/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E-0621-4E08-8E4D-722BE337CB31}"/>
              </c:ext>
            </c:extLst>
          </c:dPt>
          <c:dPt>
            <c:idx val="5"/>
            <c:bubble3D val="0"/>
            <c:spPr>
              <a:ln w="76200">
                <a:solidFill>
                  <a:srgbClr val="FFC000"/>
                </a:solidFill>
                <a:prstDash val="solid"/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10-0621-4E08-8E4D-722BE337CB31}"/>
              </c:ext>
            </c:extLst>
          </c:dPt>
          <c:dPt>
            <c:idx val="6"/>
            <c:bubble3D val="0"/>
            <c:spPr>
              <a:ln w="76200">
                <a:solidFill>
                  <a:srgbClr val="FFC000"/>
                </a:solidFill>
                <a:prstDash val="solid"/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12-0621-4E08-8E4D-722BE337CB31}"/>
              </c:ext>
            </c:extLst>
          </c:dPt>
          <c:dPt>
            <c:idx val="7"/>
            <c:bubble3D val="0"/>
            <c:spPr>
              <a:ln w="76200" cmpd="sng">
                <a:solidFill>
                  <a:srgbClr val="FFC000"/>
                </a:solidFill>
                <a:prstDash val="solid"/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F-8487-400F-9FB9-5081AC5C50D2}"/>
              </c:ext>
            </c:extLst>
          </c:dPt>
          <c:dPt>
            <c:idx val="8"/>
            <c:bubble3D val="0"/>
            <c:spPr>
              <a:ln w="76200">
                <a:noFill/>
                <a:prstDash val="solid"/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11-8487-400F-9FB9-5081AC5C50D2}"/>
              </c:ext>
            </c:extLst>
          </c:dPt>
          <c:dPt>
            <c:idx val="9"/>
            <c:bubble3D val="0"/>
            <c:spPr>
              <a:ln w="76200" cmpd="sng">
                <a:noFill/>
                <a:prstDash val="solid"/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13-8487-400F-9FB9-5081AC5C50D2}"/>
              </c:ext>
            </c:extLst>
          </c:dPt>
          <c:dPt>
            <c:idx val="10"/>
            <c:bubble3D val="0"/>
            <c:spPr>
              <a:ln w="76200">
                <a:noFill/>
                <a:prstDash val="solid"/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15-8487-400F-9FB9-5081AC5C50D2}"/>
              </c:ext>
            </c:extLst>
          </c:dPt>
          <c:dPt>
            <c:idx val="11"/>
            <c:bubble3D val="0"/>
            <c:spPr>
              <a:ln w="76200">
                <a:noFill/>
                <a:prstDash val="solid"/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17-8487-400F-9FB9-5081AC5C50D2}"/>
              </c:ext>
            </c:extLst>
          </c:dPt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Sheet1!$G$2:$G$13</c:f>
              <c:numCache>
                <c:formatCode>#,##0</c:formatCode>
                <c:ptCount val="12"/>
                <c:pt idx="0">
                  <c:v>19625.73</c:v>
                </c:pt>
                <c:pt idx="1">
                  <c:v>20641.75</c:v>
                </c:pt>
                <c:pt idx="2">
                  <c:v>22404.6</c:v>
                </c:pt>
                <c:pt idx="3">
                  <c:v>18948.22</c:v>
                </c:pt>
                <c:pt idx="4">
                  <c:v>16278.39</c:v>
                </c:pt>
                <c:pt idx="5">
                  <c:v>16444.29</c:v>
                </c:pt>
                <c:pt idx="6">
                  <c:v>18819.46</c:v>
                </c:pt>
                <c:pt idx="7">
                  <c:v>20212.330000000002</c:v>
                </c:pt>
                <c:pt idx="8">
                  <c:v>20212.330000000002</c:v>
                </c:pt>
                <c:pt idx="9">
                  <c:v>20212.330000000002</c:v>
                </c:pt>
                <c:pt idx="10">
                  <c:v>20212.330000000002</c:v>
                </c:pt>
                <c:pt idx="11">
                  <c:v>20212.330000000002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3-0621-4E08-8E4D-722BE337CB31}"/>
            </c:ext>
          </c:extLst>
        </c:ser>
        <c:ser>
          <c:idx val="6"/>
          <c:order val="2"/>
          <c:tx>
            <c:strRef>
              <c:f>Sheet1!$H$1</c:f>
              <c:strCache>
                <c:ptCount val="1"/>
                <c:pt idx="0">
                  <c:v>เฉลี่ย 58-62</c:v>
                </c:pt>
              </c:strCache>
            </c:strRef>
          </c:tx>
          <c:spPr>
            <a:ln>
              <a:solidFill>
                <a:schemeClr val="accent5">
                  <a:lumMod val="50000"/>
                </a:schemeClr>
              </a:solidFill>
              <a:prstDash val="sysDash"/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Sheet1!$H$2:$H$13</c:f>
              <c:numCache>
                <c:formatCode>#,##0</c:formatCode>
                <c:ptCount val="12"/>
                <c:pt idx="0">
                  <c:v>17840.564000000002</c:v>
                </c:pt>
                <c:pt idx="1">
                  <c:v>19340.237999999998</c:v>
                </c:pt>
                <c:pt idx="2">
                  <c:v>20618.89</c:v>
                </c:pt>
                <c:pt idx="3">
                  <c:v>17400.038</c:v>
                </c:pt>
                <c:pt idx="4">
                  <c:v>19903.194</c:v>
                </c:pt>
                <c:pt idx="5">
                  <c:v>19942.608</c:v>
                </c:pt>
                <c:pt idx="6">
                  <c:v>19134.425999999999</c:v>
                </c:pt>
                <c:pt idx="7">
                  <c:v>20504.446000000004</c:v>
                </c:pt>
                <c:pt idx="8">
                  <c:v>20267.564000000002</c:v>
                </c:pt>
                <c:pt idx="9">
                  <c:v>19768.18</c:v>
                </c:pt>
                <c:pt idx="10">
                  <c:v>19678.878000000001</c:v>
                </c:pt>
                <c:pt idx="11">
                  <c:v>18707.624000000003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8-8487-400F-9FB9-5081AC5C50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446720"/>
        <c:axId val="32460800"/>
      </c:lineChart>
      <c:catAx>
        <c:axId val="324467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32460800"/>
        <c:crosses val="autoZero"/>
        <c:auto val="1"/>
        <c:lblAlgn val="ctr"/>
        <c:lblOffset val="100"/>
        <c:noMultiLvlLbl val="0"/>
      </c:catAx>
      <c:valAx>
        <c:axId val="32460800"/>
        <c:scaling>
          <c:orientation val="minMax"/>
          <c:min val="14000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324467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156501572306837"/>
          <c:y val="0.69024583683599572"/>
          <c:w val="0.78441607062853413"/>
          <c:h val="0.15088342140026423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FreesiaUPC" panose="020B0604020202020204" pitchFamily="34" charset="-34"/>
          <a:cs typeface="FreesiaUPC" panose="020B0604020202020204" pitchFamily="34" charset="-34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3015107465935448"/>
          <c:y val="1.02863560289861E-2"/>
          <c:w val="0.56984892534064568"/>
          <c:h val="0.9105796416752585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ม.ค.-ส.ค.ปี 63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t" anchorCtr="1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EF85-4F0B-9808-462CA126B48F}"/>
                </c:ext>
              </c:extLst>
            </c:dLbl>
            <c:dLbl>
              <c:idx val="7"/>
              <c:layout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A32-4936-B18A-3ED9F1070994}"/>
                </c:ext>
              </c:extLst>
            </c:dLbl>
            <c:dLbl>
              <c:idx val="8"/>
              <c:layout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D16-465F-9A29-4D4D85C24158}"/>
                </c:ext>
              </c:extLst>
            </c:dLbl>
            <c:dLbl>
              <c:idx val="9"/>
              <c:layout>
                <c:manualLayout>
                  <c:x val="-1.6638612481212169E-3"/>
                  <c:y val="1.81629704703947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2E0-4C6E-AC95-F60622C0E4D7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Sheet1!$A$2:$A$11</c:f>
              <c:strCache>
                <c:ptCount val="10"/>
                <c:pt idx="0">
                  <c:v>เครื่องปรับอากาศและส่วนประกอบ</c:v>
                </c:pt>
                <c:pt idx="1">
                  <c:v>น้ำมันสำเร็จรูป</c:v>
                </c:pt>
                <c:pt idx="2">
                  <c:v>เครื่องจักรกลและส่วนประกอบ</c:v>
                </c:pt>
                <c:pt idx="3">
                  <c:v>เคมีภัณฑ์</c:v>
                </c:pt>
                <c:pt idx="4">
                  <c:v>แผงวงจรไฟฟ้า</c:v>
                </c:pt>
                <c:pt idx="5">
                  <c:v>เม็ดพลาสติก</c:v>
                </c:pt>
                <c:pt idx="6">
                  <c:v>ผลิตภัณฑ์ยาง</c:v>
                </c:pt>
                <c:pt idx="7">
                  <c:v>เครื่องคอมพิวเตอร์ และส่วนประกอบ</c:v>
                </c:pt>
                <c:pt idx="8">
                  <c:v>ทองคำ</c:v>
                </c:pt>
                <c:pt idx="9">
                  <c:v>รถยนต์ อุปกรณ์และส่วนประกอบ</c:v>
                </c:pt>
              </c:strCache>
            </c:strRef>
          </c:cat>
          <c:val>
            <c:numRef>
              <c:f>Sheet1!$C$2:$C$11</c:f>
              <c:numCache>
                <c:formatCode>0.0_ ;[Red]\-0.0\ </c:formatCode>
                <c:ptCount val="10"/>
                <c:pt idx="0">
                  <c:v>-8.5329176553097454</c:v>
                </c:pt>
                <c:pt idx="1">
                  <c:v>-25.639706984033143</c:v>
                </c:pt>
                <c:pt idx="2">
                  <c:v>-16.500837935554031</c:v>
                </c:pt>
                <c:pt idx="3">
                  <c:v>-15.267079810321905</c:v>
                </c:pt>
                <c:pt idx="4">
                  <c:v>-7.1045153141774566</c:v>
                </c:pt>
                <c:pt idx="5">
                  <c:v>-18.860026689622718</c:v>
                </c:pt>
                <c:pt idx="6">
                  <c:v>3.0499001451814154</c:v>
                </c:pt>
                <c:pt idx="7">
                  <c:v>0.11331965847159618</c:v>
                </c:pt>
                <c:pt idx="8">
                  <c:v>97.523046388956445</c:v>
                </c:pt>
                <c:pt idx="9">
                  <c:v>-31.84954770968168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ADF-4600-87A0-65B0F4018689}"/>
            </c:ext>
          </c:extLst>
        </c:ser>
        <c:ser>
          <c:idx val="1"/>
          <c:order val="1"/>
          <c:tx>
            <c:strRef>
              <c:f>Sheet1!$B$1</c:f>
              <c:strCache>
                <c:ptCount val="1"/>
                <c:pt idx="0">
                  <c:v>สิงหาคม ปี 2563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Lbls>
            <c:dLbl>
              <c:idx val="7"/>
              <c:layout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0C2-446E-8768-F7E17D334AE2}"/>
                </c:ext>
              </c:extLst>
            </c:dLbl>
            <c:dLbl>
              <c:idx val="8"/>
              <c:layout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A37-43B9-A258-B244AC3288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Sheet1!$A$2:$A$11</c:f>
              <c:strCache>
                <c:ptCount val="10"/>
                <c:pt idx="0">
                  <c:v>เครื่องปรับอากาศและส่วนประกอบ</c:v>
                </c:pt>
                <c:pt idx="1">
                  <c:v>น้ำมันสำเร็จรูป</c:v>
                </c:pt>
                <c:pt idx="2">
                  <c:v>เครื่องจักรกลและส่วนประกอบ</c:v>
                </c:pt>
                <c:pt idx="3">
                  <c:v>เคมีภัณฑ์</c:v>
                </c:pt>
                <c:pt idx="4">
                  <c:v>แผงวงจรไฟฟ้า</c:v>
                </c:pt>
                <c:pt idx="5">
                  <c:v>เม็ดพลาสติก</c:v>
                </c:pt>
                <c:pt idx="6">
                  <c:v>ผลิตภัณฑ์ยาง</c:v>
                </c:pt>
                <c:pt idx="7">
                  <c:v>เครื่องคอมพิวเตอร์ และส่วนประกอบ</c:v>
                </c:pt>
                <c:pt idx="8">
                  <c:v>ทองคำ</c:v>
                </c:pt>
                <c:pt idx="9">
                  <c:v>รถยนต์ อุปกรณ์และส่วนประกอบ</c:v>
                </c:pt>
              </c:strCache>
            </c:strRef>
          </c:cat>
          <c:val>
            <c:numRef>
              <c:f>Sheet1!$B$2:$B$11</c:f>
              <c:numCache>
                <c:formatCode>0.0_ ;[Red]\-0.0\ </c:formatCode>
                <c:ptCount val="10"/>
                <c:pt idx="0">
                  <c:v>-4.4593301435406705</c:v>
                </c:pt>
                <c:pt idx="1">
                  <c:v>-25.716869512792496</c:v>
                </c:pt>
                <c:pt idx="2">
                  <c:v>-27.052596939614993</c:v>
                </c:pt>
                <c:pt idx="3">
                  <c:v>-6.5051338802815595</c:v>
                </c:pt>
                <c:pt idx="4">
                  <c:v>-12.944447916015751</c:v>
                </c:pt>
                <c:pt idx="5">
                  <c:v>-14.691158398551185</c:v>
                </c:pt>
                <c:pt idx="6">
                  <c:v>12.834092105670667</c:v>
                </c:pt>
                <c:pt idx="7">
                  <c:v>-3.0683009181681884</c:v>
                </c:pt>
                <c:pt idx="8">
                  <c:v>71.471599360576704</c:v>
                </c:pt>
                <c:pt idx="9">
                  <c:v>-28.70912696582576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ADF-4600-87A0-65B0F401868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3"/>
        <c:axId val="33223040"/>
        <c:axId val="33224576"/>
      </c:barChart>
      <c:catAx>
        <c:axId val="332230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2000" b="1"/>
            </a:pPr>
            <a:endParaRPr lang="en-US"/>
          </a:p>
        </c:txPr>
        <c:crossAx val="33224576"/>
        <c:crosses val="autoZero"/>
        <c:auto val="1"/>
        <c:lblAlgn val="l"/>
        <c:lblOffset val="100"/>
        <c:noMultiLvlLbl val="0"/>
      </c:catAx>
      <c:valAx>
        <c:axId val="33224576"/>
        <c:scaling>
          <c:orientation val="minMax"/>
          <c:max val="50"/>
          <c:min val="-35"/>
        </c:scaling>
        <c:delete val="1"/>
        <c:axPos val="b"/>
        <c:numFmt formatCode="0.0_ ;[Red]\-0.0\ " sourceLinked="1"/>
        <c:majorTickMark val="out"/>
        <c:minorTickMark val="none"/>
        <c:tickLblPos val="none"/>
        <c:crossAx val="332230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46422711417808921"/>
          <c:y val="0.93092567016844774"/>
          <c:w val="0.44434646150427726"/>
          <c:h val="6.2119001969841485E-2"/>
        </c:manualLayout>
      </c:layout>
      <c:overlay val="0"/>
      <c:txPr>
        <a:bodyPr/>
        <a:lstStyle/>
        <a:p>
          <a:pPr>
            <a:defRPr sz="1800"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FreesiaUPC" panose="020B0604020202020204" pitchFamily="34" charset="-34"/>
          <a:cs typeface="FreesiaUPC" panose="020B0604020202020204" pitchFamily="34" charset="-34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th-TH" dirty="0"/>
              <a:t>ส่งออกไปสหรัฐฯ</a:t>
            </a:r>
          </a:p>
        </c:rich>
      </c:tx>
      <c:layout>
        <c:manualLayout>
          <c:xMode val="edge"/>
          <c:yMode val="edge"/>
          <c:x val="0.27717574478424795"/>
          <c:y val="7.5589543551025278E-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733124174227701"/>
          <c:y val="0.22999308429989868"/>
          <c:w val="0.7966681464137273"/>
          <c:h val="0.5334158928539227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2558-2562</c:v>
                </c:pt>
              </c:strCache>
            </c:strRef>
          </c:tx>
          <c:spPr>
            <a:ln>
              <a:solidFill>
                <a:srgbClr val="2A5283"/>
              </a:solidFill>
              <a:prstDash val="sysDash"/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2020.4740000000002</c:v>
                </c:pt>
                <c:pt idx="1">
                  <c:v>2351.2919999999999</c:v>
                </c:pt>
                <c:pt idx="2">
                  <c:v>2234.674</c:v>
                </c:pt>
                <c:pt idx="3">
                  <c:v>1962.2339999999999</c:v>
                </c:pt>
                <c:pt idx="4">
                  <c:v>2327.672</c:v>
                </c:pt>
                <c:pt idx="5">
                  <c:v>2293.9159999999997</c:v>
                </c:pt>
                <c:pt idx="6">
                  <c:v>2227.5039999999999</c:v>
                </c:pt>
                <c:pt idx="7">
                  <c:v>2321.4639999999999</c:v>
                </c:pt>
                <c:pt idx="8">
                  <c:v>2333.116</c:v>
                </c:pt>
                <c:pt idx="9">
                  <c:v>2332.864</c:v>
                </c:pt>
                <c:pt idx="10">
                  <c:v>2315.9180000000001</c:v>
                </c:pt>
                <c:pt idx="11">
                  <c:v>2181.9540000000002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89E4-4FE8-9253-8D670B7B2A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2562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2328.8000000000002</c:v>
                </c:pt>
                <c:pt idx="1">
                  <c:v>4051.01</c:v>
                </c:pt>
                <c:pt idx="2">
                  <c:v>2398.81</c:v>
                </c:pt>
                <c:pt idx="3">
                  <c:v>2146.02</c:v>
                </c:pt>
                <c:pt idx="4">
                  <c:v>2627.81</c:v>
                </c:pt>
                <c:pt idx="5">
                  <c:v>2443.85</c:v>
                </c:pt>
                <c:pt idx="6">
                  <c:v>2474.38</c:v>
                </c:pt>
                <c:pt idx="7">
                  <c:v>2569.6</c:v>
                </c:pt>
                <c:pt idx="8">
                  <c:v>2577.5</c:v>
                </c:pt>
                <c:pt idx="9">
                  <c:v>2599.8000000000002</c:v>
                </c:pt>
                <c:pt idx="10">
                  <c:v>2562.16</c:v>
                </c:pt>
                <c:pt idx="11">
                  <c:v>2568.6999999999998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89E4-4FE8-9253-8D670B7B2A3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2563</c:v>
                </c:pt>
              </c:strCache>
            </c:strRef>
          </c:tx>
          <c:spPr>
            <a:ln w="57150">
              <a:solidFill>
                <a:srgbClr val="FFC000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2560.3200000000002</c:v>
                </c:pt>
                <c:pt idx="1">
                  <c:v>2551.0100000000002</c:v>
                </c:pt>
                <c:pt idx="2">
                  <c:v>3426.19</c:v>
                </c:pt>
                <c:pt idx="3">
                  <c:v>2887.55</c:v>
                </c:pt>
                <c:pt idx="4">
                  <c:v>2173.0700000000002</c:v>
                </c:pt>
                <c:pt idx="5">
                  <c:v>2798.3</c:v>
                </c:pt>
                <c:pt idx="6">
                  <c:v>2914.65</c:v>
                </c:pt>
                <c:pt idx="7">
                  <c:v>2960.53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9E4-4FE8-9253-8D670B7B2A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4442624"/>
        <c:axId val="34518144"/>
      </c:lineChart>
      <c:catAx>
        <c:axId val="344426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200"/>
            </a:pPr>
            <a:endParaRPr lang="en-US"/>
          </a:p>
        </c:txPr>
        <c:crossAx val="34518144"/>
        <c:crosses val="autoZero"/>
        <c:auto val="1"/>
        <c:lblAlgn val="ctr"/>
        <c:lblOffset val="100"/>
        <c:noMultiLvlLbl val="0"/>
      </c:catAx>
      <c:valAx>
        <c:axId val="34518144"/>
        <c:scaling>
          <c:orientation val="minMax"/>
          <c:min val="1500"/>
        </c:scaling>
        <c:delete val="0"/>
        <c:axPos val="l"/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344426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.88442443534250736"/>
          <c:w val="1"/>
          <c:h val="0.10851766454940119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>
          <a:latin typeface="FreesiaUPC" panose="020B0604020202020204" pitchFamily="34" charset="-34"/>
          <a:cs typeface="FreesiaUPC" panose="020B0604020202020204" pitchFamily="34" charset="-34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0.37994</cdr:y>
    </cdr:from>
    <cdr:to>
      <cdr:x>0.97927</cdr:x>
      <cdr:y>0.44713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0" y="1221543"/>
          <a:ext cx="3586150" cy="21602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rgbClr val="00B050"/>
          </a:solidFill>
          <a:prstDash val="sysDot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th-TH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0.24148</cdr:x>
      <cdr:y>0.91638</cdr:y>
    </cdr:from>
    <cdr:to>
      <cdr:x>0.49944</cdr:x>
      <cdr:y>0.97091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164AD9F8-E0DA-45BF-B5BF-96F6DE72A4C5}"/>
            </a:ext>
          </a:extLst>
        </cdr:cNvPr>
        <cdr:cNvSpPr/>
      </cdr:nvSpPr>
      <cdr:spPr>
        <a:xfrm xmlns:a="http://schemas.openxmlformats.org/drawingml/2006/main">
          <a:off x="2199525" y="3843754"/>
          <a:ext cx="2349622" cy="2287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rgbClr val="C00000"/>
          </a:solidFill>
          <a:prstDash val="sysDot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th-TH"/>
          </a:defPPr>
          <a:lvl1pPr marL="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th-TH" sz="2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Calibri"/>
            <a:ea typeface="+mn-ea"/>
            <a:cs typeface="Cordia New" panose="020B0304020202020204" pitchFamily="34" charset="-34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8"/>
            <a:ext cx="2949990" cy="496426"/>
          </a:xfrm>
          <a:prstGeom prst="rect">
            <a:avLst/>
          </a:prstGeom>
        </p:spPr>
        <p:txBody>
          <a:bodyPr vert="horz" lIns="88281" tIns="44140" rIns="88281" bIns="4414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692" y="8"/>
            <a:ext cx="2949990" cy="496426"/>
          </a:xfrm>
          <a:prstGeom prst="rect">
            <a:avLst/>
          </a:prstGeom>
        </p:spPr>
        <p:txBody>
          <a:bodyPr vert="horz" lIns="88281" tIns="44140" rIns="88281" bIns="44140" rtlCol="0"/>
          <a:lstStyle>
            <a:lvl1pPr algn="r">
              <a:defRPr sz="1200"/>
            </a:lvl1pPr>
          </a:lstStyle>
          <a:p>
            <a:fld id="{B156AFBC-FC20-4F8F-B3B2-1BB9AA0E9A20}" type="datetimeFigureOut">
              <a:rPr lang="th-TH" smtClean="0"/>
              <a:t>23/09/63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1372"/>
            <a:ext cx="2949990" cy="496426"/>
          </a:xfrm>
          <a:prstGeom prst="rect">
            <a:avLst/>
          </a:prstGeom>
        </p:spPr>
        <p:txBody>
          <a:bodyPr vert="horz" lIns="88281" tIns="44140" rIns="88281" bIns="4414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692" y="9441372"/>
            <a:ext cx="2949990" cy="496426"/>
          </a:xfrm>
          <a:prstGeom prst="rect">
            <a:avLst/>
          </a:prstGeom>
        </p:spPr>
        <p:txBody>
          <a:bodyPr vert="horz" lIns="88281" tIns="44140" rIns="88281" bIns="44140" rtlCol="0" anchor="b"/>
          <a:lstStyle>
            <a:lvl1pPr algn="r">
              <a:defRPr sz="1200"/>
            </a:lvl1pPr>
          </a:lstStyle>
          <a:p>
            <a:fld id="{D5D49B2F-FA5E-40B3-A70E-D488F7BD6DF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1444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0" y="4"/>
            <a:ext cx="2949786" cy="496966"/>
          </a:xfrm>
          <a:prstGeom prst="rect">
            <a:avLst/>
          </a:prstGeom>
        </p:spPr>
        <p:txBody>
          <a:bodyPr vert="horz" lIns="95625" tIns="47813" rIns="95625" bIns="47813" rtlCol="0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45" y="4"/>
            <a:ext cx="2949786" cy="496966"/>
          </a:xfrm>
          <a:prstGeom prst="rect">
            <a:avLst/>
          </a:prstGeom>
        </p:spPr>
        <p:txBody>
          <a:bodyPr vert="horz" lIns="95625" tIns="47813" rIns="95625" bIns="47813" rtlCol="0"/>
          <a:lstStyle>
            <a:lvl1pPr algn="r">
              <a:defRPr sz="1300"/>
            </a:lvl1pPr>
          </a:lstStyle>
          <a:p>
            <a:fld id="{A7C06C73-380D-4D2C-861B-A5B548BD5D21}" type="datetimeFigureOut">
              <a:rPr lang="th-TH" smtClean="0"/>
              <a:t>23/09/63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7713"/>
            <a:ext cx="6623050" cy="3725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25" tIns="47813" rIns="95625" bIns="47813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1" y="4721191"/>
            <a:ext cx="5445760" cy="4472701"/>
          </a:xfrm>
          <a:prstGeom prst="rect">
            <a:avLst/>
          </a:prstGeom>
        </p:spPr>
        <p:txBody>
          <a:bodyPr vert="horz" lIns="95625" tIns="47813" rIns="95625" bIns="4781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0" y="9440649"/>
            <a:ext cx="2949786" cy="496966"/>
          </a:xfrm>
          <a:prstGeom prst="rect">
            <a:avLst/>
          </a:prstGeom>
        </p:spPr>
        <p:txBody>
          <a:bodyPr vert="horz" lIns="95625" tIns="47813" rIns="95625" bIns="47813" rtlCol="0" anchor="b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45" y="9440649"/>
            <a:ext cx="2949786" cy="496966"/>
          </a:xfrm>
          <a:prstGeom prst="rect">
            <a:avLst/>
          </a:prstGeom>
        </p:spPr>
        <p:txBody>
          <a:bodyPr vert="horz" lIns="95625" tIns="47813" rIns="95625" bIns="47813" rtlCol="0" anchor="b"/>
          <a:lstStyle>
            <a:lvl1pPr algn="r">
              <a:defRPr sz="1300"/>
            </a:lvl1pPr>
          </a:lstStyle>
          <a:p>
            <a:fld id="{445767F1-70CF-47B6-938D-4976EC26A52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73129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5589">
              <a:defRPr/>
            </a:pPr>
            <a:fld id="{445767F1-70CF-47B6-938D-4976EC26A526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15589">
                <a:defRPr/>
              </a:pPr>
              <a:t>1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96742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5767F1-70CF-47B6-938D-4976EC26A526}" type="slidenum">
              <a:rPr kumimoji="0" lang="th-TH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th-TH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70970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แบ่งกราฟเป็น </a:t>
            </a:r>
            <a:r>
              <a:rPr lang="th-TH"/>
              <a:t>2</a:t>
            </a:r>
            <a:r>
              <a:rPr lang="th-TH" baseline="0"/>
              <a:t> ฝั่ง +ลดคำลง</a:t>
            </a:r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55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5767F1-70CF-47B6-938D-4976EC26A526}" type="slidenum">
              <a:rPr kumimoji="0" lang="th-TH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55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th-TH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15079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5589">
              <a:defRPr/>
            </a:pPr>
            <a:fld id="{445767F1-70CF-47B6-938D-4976EC26A526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15589">
                <a:defRPr/>
              </a:pPr>
              <a:t>25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5767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5589">
              <a:defRPr/>
            </a:pPr>
            <a:fld id="{445767F1-70CF-47B6-938D-4976EC26A526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15589">
                <a:defRPr/>
              </a:pPr>
              <a:t>26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37086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5767F1-70CF-47B6-938D-4976EC26A526}" type="slidenum">
              <a:rPr kumimoji="0" lang="th-TH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h-TH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80758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5767F1-70CF-47B6-938D-4976EC26A526}" type="slidenum">
              <a:rPr kumimoji="0" lang="th-TH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h-TH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62222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5589">
              <a:defRPr/>
            </a:pPr>
            <a:fld id="{445767F1-70CF-47B6-938D-4976EC26A526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15589">
                <a:defRPr/>
              </a:pPr>
              <a:t>7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59015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5589">
              <a:defRPr/>
            </a:pPr>
            <a:fld id="{445767F1-70CF-47B6-938D-4976EC26A526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15589">
                <a:defRPr/>
              </a:pPr>
              <a:t>8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91723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5589">
              <a:defRPr/>
            </a:pPr>
            <a:fld id="{445767F1-70CF-47B6-938D-4976EC26A526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15589">
                <a:defRPr/>
              </a:pPr>
              <a:t>9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72766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แบ่งกราฟเป็น </a:t>
            </a:r>
            <a:r>
              <a:rPr lang="th-TH"/>
              <a:t>2</a:t>
            </a:r>
            <a:r>
              <a:rPr lang="th-TH" baseline="0"/>
              <a:t> ฝั่ง +ลดคำลง</a:t>
            </a:r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5589">
              <a:defRPr/>
            </a:pPr>
            <a:fld id="{445767F1-70CF-47B6-938D-4976EC26A526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15589">
                <a:defRPr/>
              </a:pPr>
              <a:t>10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99759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u="sng" strike="sngStrike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เป้าหมายการส่งออก</a:t>
            </a:r>
            <a:r>
              <a:rPr lang="th-TH" sz="1600" strike="sngStrike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algn="thaiDist">
              <a:tabLst>
                <a:tab pos="182495" algn="l"/>
              </a:tabLst>
            </a:pPr>
            <a:r>
              <a:rPr lang="th-TH" sz="1600" strike="sngStrike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จากเดิม</a:t>
            </a:r>
            <a:r>
              <a:rPr lang="th-TH" sz="1600" b="1" strike="sngStrike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เป้าหมายขยายการส่งออก</a:t>
            </a:r>
            <a:r>
              <a:rPr lang="th-TH" sz="1600" strike="sngStrike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ของปีนี้ที่ ร้อยละ 8 ปรับลดลงเป็น </a:t>
            </a:r>
            <a:r>
              <a:rPr lang="th-TH" sz="1600" b="1" strike="sngStrike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 3 </a:t>
            </a:r>
            <a:r>
              <a:rPr lang="th-TH" sz="1600" strike="sngStrike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เนื่องจากสถานการณ์สงครามการค้าระหว่างจีน-สหรัฐ ดังนั้น </a:t>
            </a:r>
            <a:r>
              <a:rPr lang="th-TH" sz="1600" b="1" strike="sngStrike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ช่วงที่เหลือของปี (อีก 7 เดือนข้างหน้า) จะต้องมีมูลค่าการส่งออกเฉลี่ยเดือนละ 22,643 ล้านดอลลาร์ สรอ. </a:t>
            </a:r>
          </a:p>
          <a:p>
            <a:pPr algn="thaiDist">
              <a:tabLst>
                <a:tab pos="182495" algn="l"/>
              </a:tabLst>
            </a:pPr>
            <a:r>
              <a:rPr lang="th-TH" sz="1600" strike="sngStrike" dirty="0">
                <a:latin typeface="TH SarabunPSK" panose="020B0500040200020003" pitchFamily="34" charset="-34"/>
                <a:cs typeface="TH SarabunPSK" panose="020B0500040200020003" pitchFamily="34" charset="-34"/>
              </a:rPr>
              <a:t> 	</a:t>
            </a:r>
            <a:r>
              <a:rPr lang="th-TH" sz="1600" b="1" strike="sngStrike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ในกรณีที่การส่งออกเท่ากับปีที่ผ่านมา ในอีก 7 เดือนข้างหน้า มูลค่าการส่งออกอยู่ที่ประมาณ 21,561 ล้านดอลลาร์ สรอ. </a:t>
            </a:r>
            <a:endParaRPr lang="en-US" sz="1600" b="1" strike="sngStrike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5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5767F1-70CF-47B6-938D-4976EC26A526}" type="slidenum">
              <a:rPr kumimoji="0" lang="th-TH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5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th-TH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27786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5767F1-70CF-47B6-938D-4976EC26A526}" type="slidenum">
              <a:rPr kumimoji="0" lang="th-TH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h-TH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45139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BC58-7E95-4056-BC6F-76E3F37C6DE1}" type="datetime1">
              <a:rPr lang="th-TH" smtClean="0"/>
              <a:t>23/09/63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B86AE-BB22-4143-9AF9-164BBE488D1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25720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6626A-1143-4B27-A397-E7EB8E95CE1D}" type="datetime1">
              <a:rPr lang="th-TH" smtClean="0"/>
              <a:t>23/09/63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B86AE-BB22-4143-9AF9-164BBE488D1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35839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F8164-94CD-4441-962C-9EFBBE23331B}" type="datetime1">
              <a:rPr lang="th-TH" smtClean="0"/>
              <a:t>23/09/63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B86AE-BB22-4143-9AF9-164BBE488D1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93093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07B7727-18B3-4BB9-825F-6BA6B08F00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23-Sep-20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7EF01E1-9A3F-444D-8B13-304F30991A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619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07B7727-18B3-4BB9-825F-6BA6B08F00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23-Sep-20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7EF01E1-9A3F-444D-8B13-304F30991A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447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07B7727-18B3-4BB9-825F-6BA6B08F00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23-Sep-20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7EF01E1-9A3F-444D-8B13-304F30991A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501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07B7727-18B3-4BB9-825F-6BA6B08F00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23-Sep-20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7EF01E1-9A3F-444D-8B13-304F30991A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017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07B7727-18B3-4BB9-825F-6BA6B08F00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23-Sep-20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7EF01E1-9A3F-444D-8B13-304F30991A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541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07B7727-18B3-4BB9-825F-6BA6B08F00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23-Sep-20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7EF01E1-9A3F-444D-8B13-304F30991A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657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07B7727-18B3-4BB9-825F-6BA6B08F00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23-Sep-20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7EF01E1-9A3F-444D-8B13-304F30991A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474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07B7727-18B3-4BB9-825F-6BA6B08F00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23-Sep-20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7EF01E1-9A3F-444D-8B13-304F30991A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58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C3BEC-E408-4B7C-9474-217CE1B68693}" type="datetime1">
              <a:rPr lang="th-TH" smtClean="0"/>
              <a:t>23/09/63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B86AE-BB22-4143-9AF9-164BBE488D1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84003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07B7727-18B3-4BB9-825F-6BA6B08F00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23-Sep-20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7EF01E1-9A3F-444D-8B13-304F30991A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774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07B7727-18B3-4BB9-825F-6BA6B08F00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23-Sep-20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7EF01E1-9A3F-444D-8B13-304F30991A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901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07B7727-18B3-4BB9-825F-6BA6B08F00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23-Sep-20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7EF01E1-9A3F-444D-8B13-304F30991A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575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71748-1523-4BE1-8CF3-18FEA19EC41F}" type="datetime1">
              <a:rPr lang="th-TH" smtClean="0"/>
              <a:t>23/09/63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B86AE-BB22-4143-9AF9-164BBE488D1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47316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1639-2446-4D23-A413-D7FC5E5B468E}" type="datetime1">
              <a:rPr lang="th-TH" smtClean="0"/>
              <a:t>23/09/63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B86AE-BB22-4143-9AF9-164BBE488D1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9437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77FD3-7322-43B3-BC0B-622113C2AC57}" type="datetime1">
              <a:rPr lang="th-TH" smtClean="0"/>
              <a:t>23/09/63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B86AE-BB22-4143-9AF9-164BBE488D1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69181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DB4F-5810-4305-B7DF-705B01324061}" type="datetime1">
              <a:rPr lang="th-TH" smtClean="0"/>
              <a:t>23/09/63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B86AE-BB22-4143-9AF9-164BBE488D1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94240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CBB4-7F87-4BB5-A6CF-10CFE2E94A41}" type="datetime1">
              <a:rPr lang="th-TH" smtClean="0"/>
              <a:t>23/09/63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B86AE-BB22-4143-9AF9-164BBE488D1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63582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92D6-B3C8-49DE-9721-581EF328F33E}" type="datetime1">
              <a:rPr lang="th-TH" smtClean="0"/>
              <a:t>23/09/63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B86AE-BB22-4143-9AF9-164BBE488D1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9202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C8A4F-4A30-4A89-A315-4096281D9793}" type="datetime1">
              <a:rPr lang="th-TH" smtClean="0"/>
              <a:t>23/09/63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B86AE-BB22-4143-9AF9-164BBE488D1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05538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0A329-9DD3-42CA-91D7-AC734153E7E9}" type="datetime1">
              <a:rPr lang="th-TH" smtClean="0"/>
              <a:t>23/09/63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B86AE-BB22-4143-9AF9-164BBE488D1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51087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07B7727-18B3-4BB9-825F-6BA6B08F00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23-Sep-20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7EF01E1-9A3F-444D-8B13-304F30991A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34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5" Type="http://schemas.openxmlformats.org/officeDocument/2006/relationships/chart" Target="../charts/chart8.xml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7.wdp"/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12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.xml"/><Relationship Id="rId3" Type="http://schemas.openxmlformats.org/officeDocument/2006/relationships/chart" Target="../charts/chart9.xml"/><Relationship Id="rId7" Type="http://schemas.openxmlformats.org/officeDocument/2006/relationships/chart" Target="../charts/chart1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5" Type="http://schemas.openxmlformats.org/officeDocument/2006/relationships/chart" Target="../charts/chart18.xml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40.png"/><Relationship Id="rId1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F3039B-311B-4CEC-B0A1-8B9524835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8304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742F58-A629-41D1-BE5D-902C84751BD7}"/>
              </a:ext>
            </a:extLst>
          </p:cNvPr>
          <p:cNvSpPr txBox="1"/>
          <p:nvPr/>
        </p:nvSpPr>
        <p:spPr>
          <a:xfrm>
            <a:off x="698383" y="2974904"/>
            <a:ext cx="5025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esiaUPC" panose="020B0604020202020204" pitchFamily="34" charset="-34"/>
                <a:cs typeface="FreesiaUPC" panose="020B0604020202020204" pitchFamily="34" charset="-34"/>
              </a:rPr>
              <a:t>วันพุธที่ 2</a:t>
            </a:r>
            <a:r>
              <a:rPr lang="th-TH" sz="18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3 กันยายน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esiaUPC" panose="020B0604020202020204" pitchFamily="34" charset="-34"/>
                <a:cs typeface="FreesiaUPC" panose="020B0604020202020204" pitchFamily="34" charset="-34"/>
              </a:rPr>
              <a:t> 2563 เวลา 10.30 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esiaUPC" panose="020B0604020202020204" pitchFamily="34" charset="-34"/>
                <a:cs typeface="FreesiaUPC" panose="020B0604020202020204" pitchFamily="34" charset="-34"/>
              </a:rPr>
              <a:t>ห้องกิติยากรวรลักษณ์ ชั้น 4 สำนักงานปลัดกระทรวงพาณิชย์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C92BA66-B96C-4CF1-AD16-F015233B405C}"/>
              </a:ext>
            </a:extLst>
          </p:cNvPr>
          <p:cNvGrpSpPr/>
          <p:nvPr/>
        </p:nvGrpSpPr>
        <p:grpSpPr>
          <a:xfrm>
            <a:off x="107504" y="235843"/>
            <a:ext cx="8568952" cy="2671095"/>
            <a:chOff x="379876" y="310693"/>
            <a:chExt cx="7652736" cy="281521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D07B8CE-016D-4671-AB2E-EDD6B51DCA34}"/>
                </a:ext>
              </a:extLst>
            </p:cNvPr>
            <p:cNvSpPr txBox="1"/>
            <p:nvPr/>
          </p:nvSpPr>
          <p:spPr>
            <a:xfrm>
              <a:off x="907576" y="2120318"/>
              <a:ext cx="6182686" cy="1005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eesiaUPC" panose="020B0604020202020204" pitchFamily="34" charset="-34"/>
                  <a:cs typeface="FreesiaUPC" panose="020B0604020202020204" pitchFamily="34" charset="-34"/>
                </a:rPr>
                <a:t>สำนักงานนโยบายและยุทธศาสตร์การค้า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esiaUPC" panose="020B0604020202020204" pitchFamily="34" charset="-34"/>
                <a:cs typeface="FreesiaUPC" panose="020B0604020202020204" pitchFamily="34" charset="-34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eesiaUPC" panose="020B0604020202020204" pitchFamily="34" charset="-34"/>
                  <a:cs typeface="FreesiaUPC" panose="020B0604020202020204" pitchFamily="34" charset="-34"/>
                </a:rPr>
                <a:t>กระทรวงพาณิชย์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2D8B1E4-F83C-4E63-83AA-A64DA7E8DBF8}"/>
                </a:ext>
              </a:extLst>
            </p:cNvPr>
            <p:cNvSpPr txBox="1"/>
            <p:nvPr/>
          </p:nvSpPr>
          <p:spPr>
            <a:xfrm>
              <a:off x="379876" y="310693"/>
              <a:ext cx="7652736" cy="1703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9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eesiaUPC" panose="020B0604020202020204" pitchFamily="34" charset="-34"/>
                  <a:cs typeface="FreesiaUPC" panose="020B0604020202020204" pitchFamily="34" charset="-34"/>
                </a:rPr>
                <a:t>การแถลงข่าวการค้าระหว่างประเทศของไทย เดือนสิงหาคม 2563</a:t>
              </a:r>
              <a:endParaRPr kumimoji="0" lang="en-US" sz="49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esiaUPC" panose="020B0604020202020204" pitchFamily="34" charset="-34"/>
                <a:cs typeface="FreesiaUPC" panose="020B0604020202020204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7145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B86AE-BB22-4143-9AF9-164BBE488D17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88" y="1025521"/>
            <a:ext cx="478053" cy="4780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25" b="95000" l="3594" r="94844">
                        <a14:foregroundMark x1="56719" y1="35156" x2="56719" y2="35156"/>
                        <a14:foregroundMark x1="40000" y1="26875" x2="40000" y2="26875"/>
                        <a14:foregroundMark x1="29531" y1="23594" x2="69219" y2="38906"/>
                        <a14:foregroundMark x1="67500" y1="41719" x2="67500" y2="41719"/>
                        <a14:foregroundMark x1="67031" y1="41719" x2="67031" y2="41719"/>
                        <a14:foregroundMark x1="70781" y1="25000" x2="70781" y2="25000"/>
                        <a14:foregroundMark x1="38750" y1="47656" x2="65938" y2="48594"/>
                        <a14:foregroundMark x1="34063" y1="48750" x2="34063" y2="48750"/>
                        <a14:foregroundMark x1="29688" y1="46250" x2="40469" y2="51719"/>
                        <a14:foregroundMark x1="70938" y1="63594" x2="70625" y2="75625"/>
                        <a14:foregroundMark x1="27969" y1="63750" x2="57969" y2="75156"/>
                        <a14:foregroundMark x1="57813" y1="64844" x2="54219" y2="73125"/>
                        <a14:foregroundMark x1="32344" y1="72813" x2="41406" y2="7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43" y="1835515"/>
            <a:ext cx="565741" cy="56574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930321" y="2594911"/>
            <a:ext cx="570820" cy="570820"/>
            <a:chOff x="2463929" y="1765576"/>
            <a:chExt cx="720080" cy="720080"/>
          </a:xfrm>
        </p:grpSpPr>
        <p:sp>
          <p:nvSpPr>
            <p:cNvPr id="15" name="Oval 14"/>
            <p:cNvSpPr/>
            <p:nvPr/>
          </p:nvSpPr>
          <p:spPr>
            <a:xfrm>
              <a:off x="2463929" y="1765576"/>
              <a:ext cx="720080" cy="72008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6668" y="1851412"/>
              <a:ext cx="434602" cy="504572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09" y="3363740"/>
            <a:ext cx="539932" cy="539932"/>
          </a:xfrm>
          <a:prstGeom prst="rect">
            <a:avLst/>
          </a:prstGeom>
        </p:spPr>
      </p:pic>
      <p:sp>
        <p:nvSpPr>
          <p:cNvPr id="21" name="AutoShape 2" descr="à¸à¸¥à¸à¸²à¸£à¸à¹à¸à¸«à¸²à¸£à¸¹à¸à¸ à¸²à¸à¸ªà¸³à¸«à¸£à¸±à¸ chemical icon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78" y="4155926"/>
            <a:ext cx="494184" cy="4941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42" y="5225693"/>
            <a:ext cx="684116" cy="6841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56" b="96889" l="889" r="97333">
                        <a14:foregroundMark x1="22222" y1="47556" x2="22222" y2="47556"/>
                        <a14:foregroundMark x1="31556" y1="49778" x2="31556" y2="49778"/>
                        <a14:foregroundMark x1="50667" y1="40444" x2="50667" y2="40444"/>
                        <a14:foregroundMark x1="64444" y1="47556" x2="64444" y2="47556"/>
                        <a14:foregroundMark x1="57778" y1="44000" x2="57778" y2="44000"/>
                        <a14:foregroundMark x1="57333" y1="44444" x2="40000" y2="56889"/>
                        <a14:foregroundMark x1="60000" y1="62667" x2="39111" y2="36889"/>
                        <a14:foregroundMark x1="37778" y1="39111" x2="40000" y2="59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62" y="5225693"/>
            <a:ext cx="671242" cy="6712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489" y="5288193"/>
            <a:ext cx="601969" cy="601969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3108627" y="5288193"/>
            <a:ext cx="636411" cy="608741"/>
            <a:chOff x="4550868" y="4650110"/>
            <a:chExt cx="828092" cy="792088"/>
          </a:xfrm>
        </p:grpSpPr>
        <p:sp>
          <p:nvSpPr>
            <p:cNvPr id="27" name="Oval 26"/>
            <p:cNvSpPr/>
            <p:nvPr/>
          </p:nvSpPr>
          <p:spPr>
            <a:xfrm>
              <a:off x="4550868" y="4650110"/>
              <a:ext cx="828092" cy="79208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9350" y="4760590"/>
              <a:ext cx="571128" cy="571128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3897395" y="5272193"/>
            <a:ext cx="632668" cy="617969"/>
            <a:chOff x="5256076" y="5206459"/>
            <a:chExt cx="720080" cy="703350"/>
          </a:xfrm>
        </p:grpSpPr>
        <p:sp>
          <p:nvSpPr>
            <p:cNvPr id="30" name="Oval 29"/>
            <p:cNvSpPr/>
            <p:nvPr/>
          </p:nvSpPr>
          <p:spPr>
            <a:xfrm>
              <a:off x="5256076" y="5206459"/>
              <a:ext cx="720080" cy="7033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41" t="12330" r="35567" b="12211"/>
            <a:stretch/>
          </p:blipFill>
          <p:spPr>
            <a:xfrm>
              <a:off x="5368231" y="5291840"/>
              <a:ext cx="495770" cy="512940"/>
            </a:xfrm>
            <a:prstGeom prst="rect">
              <a:avLst/>
            </a:prstGeom>
          </p:spPr>
        </p:pic>
      </p:grpSp>
      <p:sp>
        <p:nvSpPr>
          <p:cNvPr id="32" name="Rectangle 31"/>
          <p:cNvSpPr/>
          <p:nvPr/>
        </p:nvSpPr>
        <p:spPr>
          <a:xfrm>
            <a:off x="1511152" y="996614"/>
            <a:ext cx="7381328" cy="351000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511152" y="1766351"/>
            <a:ext cx="7381328" cy="351000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511152" y="2508782"/>
            <a:ext cx="7381328" cy="351000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511152" y="3285197"/>
            <a:ext cx="7381328" cy="351000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511152" y="4102097"/>
            <a:ext cx="7381328" cy="351000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2421260606"/>
              </p:ext>
            </p:extLst>
          </p:nvPr>
        </p:nvGraphicFramePr>
        <p:xfrm>
          <a:off x="1511152" y="938064"/>
          <a:ext cx="7632848" cy="4195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35496" y="267494"/>
            <a:ext cx="6210810" cy="548640"/>
          </a:xfrm>
          <a:prstGeom prst="rect">
            <a:avLst/>
          </a:prstGeom>
          <a:solidFill>
            <a:schemeClr val="accent1">
              <a:lumMod val="60000"/>
              <a:lumOff val="40000"/>
              <a:alpha val="50196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สินค้าส่งออก 10 อันดับแรก</a:t>
            </a:r>
          </a:p>
        </p:txBody>
      </p:sp>
    </p:spTree>
    <p:extLst>
      <p:ext uri="{BB962C8B-B14F-4D97-AF65-F5344CB8AC3E}">
        <p14:creationId xmlns:p14="http://schemas.microsoft.com/office/powerpoint/2010/main" val="3606876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" y="-52988"/>
            <a:ext cx="9144793" cy="5143946"/>
          </a:xfrm>
          <a:prstGeom prst="rect">
            <a:avLst/>
          </a:prstGeom>
        </p:spPr>
      </p:pic>
      <p:sp>
        <p:nvSpPr>
          <p:cNvPr id="3" name="สี่เหลี่ยมผืนผ้ามุมมน 30"/>
          <p:cNvSpPr/>
          <p:nvPr/>
        </p:nvSpPr>
        <p:spPr>
          <a:xfrm>
            <a:off x="3333231" y="903210"/>
            <a:ext cx="3841288" cy="3269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</p:txBody>
      </p:sp>
      <p:sp>
        <p:nvSpPr>
          <p:cNvPr id="5" name="สี่เหลี่ยมผืนผ้ามุมมน 27"/>
          <p:cNvSpPr/>
          <p:nvPr/>
        </p:nvSpPr>
        <p:spPr>
          <a:xfrm>
            <a:off x="1363352" y="887586"/>
            <a:ext cx="1858103" cy="3956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221" y="312147"/>
            <a:ext cx="5643512" cy="461665"/>
          </a:xfrm>
          <a:prstGeom prst="rect">
            <a:avLst/>
          </a:prstGeom>
          <a:solidFill>
            <a:srgbClr val="D8E3D3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 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การส่งออกสินค้าเกษตรและอุตสาหกรรมเกษตรที่ขยายตัว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68406" y="816098"/>
            <a:ext cx="2190378" cy="5424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j-ea"/>
                <a:cs typeface="FreesiaUPC" panose="020B0604020202020204" pitchFamily="34" charset="-34"/>
              </a:rPr>
              <a:t>%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j-ea"/>
                <a:cs typeface="FreesiaUPC" panose="020B0604020202020204" pitchFamily="34" charset="-34"/>
              </a:rPr>
              <a:t>yoy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j-ea"/>
                <a:cs typeface="FreesiaUPC" panose="020B0604020202020204" pitchFamily="34" charset="-34"/>
              </a:rPr>
              <a:t>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eesiaUPC" panose="020B0604020202020204" pitchFamily="34" charset="-34"/>
              <a:ea typeface="+mj-ea"/>
              <a:cs typeface="FreesiaUPC" panose="020B0604020202020204" pitchFamily="34" charset="-34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j-ea"/>
                <a:cs typeface="FreesiaUPC" panose="020B0604020202020204" pitchFamily="34" charset="-34"/>
              </a:rPr>
              <a:t>ส.ค. 63/ม.ค.-ส.ค.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j-ea"/>
                <a:cs typeface="FreesiaUPC" panose="020B0604020202020204" pitchFamily="34" charset="-34"/>
              </a:rPr>
              <a:t>63</a:t>
            </a:r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eesiaUPC" panose="020B0604020202020204" pitchFamily="34" charset="-34"/>
              <a:ea typeface="+mj-ea"/>
              <a:cs typeface="FreesiaUPC" panose="020B0604020202020204" pitchFamily="34" charset="-34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11957" y="3999099"/>
            <a:ext cx="1524632" cy="891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j-ea"/>
                <a:cs typeface="FreesiaUPC" panose="020B0604020202020204" pitchFamily="34" charset="-34"/>
              </a:rPr>
              <a:t>ผลิตภัณฑ์</a:t>
            </a:r>
            <a:br>
              <a:rPr kumimoji="0" lang="th-TH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j-ea"/>
                <a:cs typeface="FreesiaUPC" panose="020B0604020202020204" pitchFamily="34" charset="-34"/>
              </a:rPr>
            </a:br>
            <a:r>
              <a:rPr kumimoji="0" lang="th-TH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j-ea"/>
                <a:cs typeface="FreesiaUPC" panose="020B0604020202020204" pitchFamily="34" charset="-34"/>
              </a:rPr>
              <a:t>มันสำปะหลัง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891121" y="4150270"/>
            <a:ext cx="1182468" cy="5424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-75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+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H SarabunPSK" pitchFamily="34" charset="-34"/>
                <a:ea typeface="+mj-ea"/>
                <a:cs typeface="TH SarabunPSK" pitchFamily="34" charset="-34"/>
              </a:rPr>
              <a:t>15.6 </a:t>
            </a:r>
            <a:r>
              <a:rPr kumimoji="0" lang="th-TH" sz="14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/</a:t>
            </a:r>
            <a:r>
              <a:rPr kumimoji="0" lang="th-TH" sz="1400" b="1" i="0" u="none" strike="noStrike" kern="1200" cap="none" spc="-7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 </a:t>
            </a:r>
            <a:r>
              <a:rPr kumimoji="0" lang="en-US" sz="1400" b="1" i="0" u="none" strike="noStrike" kern="1200" cap="none" spc="-75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-4.</a:t>
            </a:r>
            <a:r>
              <a:rPr kumimoji="0" lang="th-TH" sz="1400" b="1" i="0" u="none" strike="noStrike" kern="1200" cap="none" spc="-75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8</a:t>
            </a:r>
            <a:endParaRPr kumimoji="0" lang="en-US" sz="1400" b="1" i="0" u="none" strike="noStrike" kern="1200" cap="none" spc="-75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</p:txBody>
      </p:sp>
      <p:sp>
        <p:nvSpPr>
          <p:cNvPr id="13" name="สี่เหลี่ยมผืนผ้า 33"/>
          <p:cNvSpPr/>
          <p:nvPr/>
        </p:nvSpPr>
        <p:spPr>
          <a:xfrm>
            <a:off x="3237549" y="4141467"/>
            <a:ext cx="5830905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thaiDist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การส่งออกยังคงขยายตัวได้ดี ตามความต้องการของประเทศคู่ค้าที่เพิ่มขึ้น อาทิ จีน ญี่ปุ่น และเกาหลีใต้ โดยเฉพาะตลาดจีนที่มีการนำเข้าสินค้าผลิตภัณฑ์มันสำปะหลังจากไทยเพิ่มขึ้นต่อเนื่องหลังจากสถานการณ์การระบาดของไวรัสโควิด-19 คลี่คลาย</a:t>
            </a:r>
          </a:p>
          <a:p>
            <a:pPr marL="0" marR="0" lvl="0" indent="0" algn="thaiDist" defTabSz="6858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-38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11957" y="1415101"/>
            <a:ext cx="8101843" cy="738665"/>
            <a:chOff x="1181509" y="2774849"/>
            <a:chExt cx="10388976" cy="984886"/>
          </a:xfrm>
        </p:grpSpPr>
        <p:sp>
          <p:nvSpPr>
            <p:cNvPr id="22" name="Title 1"/>
            <p:cNvSpPr txBox="1">
              <a:spLocks/>
            </p:cNvSpPr>
            <p:nvPr/>
          </p:nvSpPr>
          <p:spPr>
            <a:xfrm>
              <a:off x="1181509" y="2843406"/>
              <a:ext cx="1668176" cy="7233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35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2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eesiaUPC" panose="020B0604020202020204" pitchFamily="34" charset="-34"/>
                  <a:ea typeface="+mj-ea"/>
                  <a:cs typeface="FreesiaUPC" panose="020B0604020202020204" pitchFamily="34" charset="-34"/>
                </a:rPr>
                <a:t>น้ำมันปาล์ม</a:t>
              </a:r>
            </a:p>
          </p:txBody>
        </p:sp>
        <p:sp>
          <p:nvSpPr>
            <p:cNvPr id="23" name="Title 1"/>
            <p:cNvSpPr txBox="1">
              <a:spLocks/>
            </p:cNvSpPr>
            <p:nvPr/>
          </p:nvSpPr>
          <p:spPr>
            <a:xfrm>
              <a:off x="2224512" y="2843404"/>
              <a:ext cx="1907499" cy="7233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35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1" i="0" u="none" strike="noStrike" kern="1200" cap="none" spc="-75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j-ea"/>
                  <a:cs typeface="TH SarabunPSK" panose="020B0500040200020003" pitchFamily="34" charset="-34"/>
                </a:rPr>
                <a:t>+</a:t>
              </a: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TH SarabunPSK" pitchFamily="34" charset="-34"/>
                  <a:ea typeface="+mj-ea"/>
                  <a:cs typeface="TH SarabunPSK" pitchFamily="34" charset="-34"/>
                </a:rPr>
                <a:t>599.6 </a:t>
              </a:r>
              <a:r>
                <a:rPr kumimoji="0" lang="th-TH" sz="1400" b="1" i="0" u="none" strike="noStrike" kern="1200" cap="none" spc="-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j-ea"/>
                  <a:cs typeface="TH SarabunPSK" panose="020B0500040200020003" pitchFamily="34" charset="-34"/>
                </a:rPr>
                <a:t>/</a:t>
              </a:r>
              <a:r>
                <a:rPr kumimoji="0" lang="th-TH" sz="1400" b="1" i="0" u="none" strike="noStrike" kern="1200" cap="none" spc="-75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j-ea"/>
                  <a:cs typeface="TH SarabunPSK" panose="020B0500040200020003" pitchFamily="34" charset="-34"/>
                </a:rPr>
                <a:t> </a:t>
              </a:r>
              <a:r>
                <a:rPr kumimoji="0" lang="th-TH" sz="1400" b="1" i="0" u="none" strike="noStrike" kern="1200" cap="none" spc="-75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j-ea"/>
                  <a:cs typeface="TH SarabunPSK" panose="020B0500040200020003" pitchFamily="34" charset="-34"/>
                </a:rPr>
                <a:t>-33.2</a:t>
              </a:r>
            </a:p>
          </p:txBody>
        </p:sp>
        <p:sp>
          <p:nvSpPr>
            <p:cNvPr id="24" name="สี่เหลี่ยมผืนผ้า 35"/>
            <p:cNvSpPr/>
            <p:nvPr/>
          </p:nvSpPr>
          <p:spPr>
            <a:xfrm>
              <a:off x="4220993" y="2774849"/>
              <a:ext cx="7349492" cy="984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thaiDist" defTabSz="685800" rtl="0" eaLnBrk="1" fontAlgn="b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การส่งออกน้ำมันปาล์มขยายตัวต่อเนื่องจากเดือนที่ผ่านมา โดยมีการนำเข้าเพิ่มขึ้นจากตลาดต่างประเทศ โดยเฉพาะ อินเดีย เคนย่า มาเลเซีย และเมียนมา ประกอบกับราคาน้ำมันปาล์มดิบของไทยที่ต่ำกว่าคู่แช่ง เป็นปัจจัยบวกที่ช่วยให้ผู้ประกอบการสามารถระบายน้ำมันปาล์มส่วนเกินส่งออกไปตลาดต่างประเทศได้ในปริมาณมากขึ้น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3070467" y="957749"/>
            <a:ext cx="4134697" cy="228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j-ea"/>
                <a:cs typeface="FreesiaUPC" panose="020B0604020202020204" pitchFamily="34" charset="-34"/>
              </a:rPr>
              <a:t>สถานการณ์ปัจจุบันของตลาดส่งออก</a:t>
            </a:r>
          </a:p>
        </p:txBody>
      </p:sp>
      <p:pic>
        <p:nvPicPr>
          <p:cNvPr id="41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49" y="211064"/>
            <a:ext cx="608042" cy="60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ผลการค้นหารูปภาพสำหรับ อาหารสัตว์เลี้ยง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7" y="3078996"/>
            <a:ext cx="813399" cy="81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64608" y="2443049"/>
            <a:ext cx="1427795" cy="406864"/>
          </a:xfrm>
        </p:spPr>
        <p:txBody>
          <a:bodyPr>
            <a:noAutofit/>
          </a:bodyPr>
          <a:lstStyle/>
          <a:p>
            <a:r>
              <a:rPr lang="th-TH" sz="143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สุกรสดแช่เย็นแช่แข็ง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2009749" y="2450462"/>
            <a:ext cx="1173104" cy="40686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6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+</a:t>
            </a:r>
            <a:r>
              <a:rPr kumimoji="0" lang="th-TH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H SarabunPSK" pitchFamily="34" charset="-34"/>
                <a:ea typeface="+mj-ea"/>
                <a:cs typeface="TH SarabunPSK" pitchFamily="34" charset="-34"/>
              </a:rPr>
              <a:t>962.1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H SarabunPSK" pitchFamily="34" charset="-34"/>
                <a:ea typeface="+mj-ea"/>
                <a:cs typeface="TH SarabunPSK" pitchFamily="34" charset="-34"/>
              </a:rPr>
              <a:t> </a:t>
            </a:r>
            <a:r>
              <a:rPr kumimoji="0" lang="th-TH" sz="14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/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H SarabunPSK" pitchFamily="34" charset="-34"/>
                <a:ea typeface="+mj-ea"/>
                <a:cs typeface="TH SarabunPSK" pitchFamily="34" charset="-34"/>
              </a:rPr>
              <a:t>+</a:t>
            </a:r>
            <a:r>
              <a:rPr kumimoji="0" lang="th-TH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H SarabunPSK" pitchFamily="34" charset="-34"/>
                <a:ea typeface="+mj-ea"/>
                <a:cs typeface="TH SarabunPSK" pitchFamily="34" charset="-34"/>
              </a:rPr>
              <a:t>746.3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TH SarabunPSK" pitchFamily="34" charset="-34"/>
              <a:ea typeface="+mj-ea"/>
              <a:cs typeface="TH SarabunPSK" pitchFamily="34" charset="-34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260871" y="2270478"/>
            <a:ext cx="57529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thaiDist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itchFamily="34" charset="-34"/>
              </a:rPr>
              <a:t>ปัญหาการระบาดของโรคอหิวาต์แอฟริกาในสุกร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itchFamily="34" charset="-34"/>
              </a:rPr>
              <a:t>ASF)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itchFamily="34" charset="-34"/>
              </a:rPr>
              <a:t> ในต่างประเทศ เช่น จีน เวียดนาม และกัมพูชา ทำให้ไทยสามารถส่งออกสินค้าสุกรสดแช่เย็นแช่แข็งได้เพิ่มขึ้น ประกอบกับ ราคาสุกรของไทยอยู่ในระดับราคาต่ำ ทำให้มีความต้องการนำเข้าสุกรจากไทยเพิ่มขึ้น โดยเฉพาะในประเทศเพื่อนบ้านอย่าง ฮ่องกง ลาว และกัมพูชา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128149" y="4100893"/>
            <a:ext cx="791151" cy="670008"/>
            <a:chOff x="251419" y="4207498"/>
            <a:chExt cx="1132608" cy="930881"/>
          </a:xfrm>
        </p:grpSpPr>
        <p:sp>
          <p:nvSpPr>
            <p:cNvPr id="51" name="Oval 50"/>
            <p:cNvSpPr/>
            <p:nvPr/>
          </p:nvSpPr>
          <p:spPr>
            <a:xfrm>
              <a:off x="331854" y="4207498"/>
              <a:ext cx="947158" cy="930881"/>
            </a:xfrm>
            <a:prstGeom prst="ellipse">
              <a:avLst/>
            </a:prstGeom>
            <a:solidFill>
              <a:srgbClr val="C7ADF5"/>
            </a:solidFill>
            <a:ln>
              <a:solidFill>
                <a:srgbClr val="CEE1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2" name="Picture 12" descr="Image result for tapioca icon 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59" b="89773" l="2716" r="977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19" y="4272779"/>
              <a:ext cx="1132608" cy="715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oup 52"/>
          <p:cNvGrpSpPr/>
          <p:nvPr/>
        </p:nvGrpSpPr>
        <p:grpSpPr>
          <a:xfrm>
            <a:off x="911957" y="3179365"/>
            <a:ext cx="8206919" cy="738664"/>
            <a:chOff x="1047723" y="1820431"/>
            <a:chExt cx="11244579" cy="1012070"/>
          </a:xfrm>
        </p:grpSpPr>
        <p:sp>
          <p:nvSpPr>
            <p:cNvPr id="54" name="Title 1"/>
            <p:cNvSpPr txBox="1">
              <a:spLocks/>
            </p:cNvSpPr>
            <p:nvPr/>
          </p:nvSpPr>
          <p:spPr>
            <a:xfrm>
              <a:off x="1047723" y="1845558"/>
              <a:ext cx="1504122" cy="7233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35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3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eesiaUPC" panose="020B0604020202020204" pitchFamily="34" charset="-34"/>
                  <a:ea typeface="+mj-ea"/>
                  <a:cs typeface="FreesiaUPC" panose="020B0604020202020204" pitchFamily="34" charset="-34"/>
                </a:rPr>
                <a:t>อาหารสัตว์เลี้ยง</a:t>
              </a:r>
            </a:p>
          </p:txBody>
        </p:sp>
        <p:sp>
          <p:nvSpPr>
            <p:cNvPr id="55" name="Title 1"/>
            <p:cNvSpPr txBox="1">
              <a:spLocks/>
            </p:cNvSpPr>
            <p:nvPr/>
          </p:nvSpPr>
          <p:spPr>
            <a:xfrm>
              <a:off x="2365885" y="1984052"/>
              <a:ext cx="1630734" cy="7233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35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j-ea"/>
                  <a:cs typeface="TH SarabunPSK" panose="020B0500040200020003" pitchFamily="34" charset="-34"/>
                </a:rPr>
                <a:t>+</a:t>
              </a: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TH SarabunPSK" pitchFamily="34" charset="-34"/>
                  <a:ea typeface="+mj-ea"/>
                  <a:cs typeface="TH SarabunPSK" pitchFamily="34" charset="-34"/>
                </a:rPr>
                <a:t>22.3 </a:t>
              </a: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j-ea"/>
                  <a:cs typeface="TH SarabunPSK" panose="020B0500040200020003" pitchFamily="34" charset="-34"/>
                </a:rPr>
                <a:t>/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j-ea"/>
                  <a:cs typeface="TH SarabunPSK" panose="020B0500040200020003" pitchFamily="34" charset="-34"/>
                </a:rPr>
                <a:t> +</a:t>
              </a: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TH SarabunPSK" pitchFamily="34" charset="-34"/>
                  <a:ea typeface="+mj-ea"/>
                  <a:cs typeface="TH SarabunPSK" pitchFamily="34" charset="-34"/>
                </a:rPr>
                <a:t>17.3</a:t>
              </a:r>
            </a:p>
            <a:p>
              <a:pPr marL="0" marR="0" lvl="0" indent="0" algn="ctr" defTabSz="91435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reesiaUPC" panose="020B0604020202020204" pitchFamily="34" charset="-34"/>
                <a:ea typeface="+mj-ea"/>
                <a:cs typeface="FreesiaUPC" panose="020B0604020202020204" pitchFamily="34" charset="-34"/>
              </a:endParaRPr>
            </a:p>
          </p:txBody>
        </p:sp>
        <p:sp>
          <p:nvSpPr>
            <p:cNvPr id="56" name="สี่เหลี่ยมผืนผ้า 35"/>
            <p:cNvSpPr/>
            <p:nvPr/>
          </p:nvSpPr>
          <p:spPr>
            <a:xfrm>
              <a:off x="4266050" y="1820431"/>
              <a:ext cx="8026252" cy="10120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0" i="0" u="none" strike="noStrike" kern="1200" cap="none" spc="-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การส่งออกอาหารสัตว์เลี้ยงของไทยเดือนนี้ยังคงขยายตัวอย่างต่อเนื่อง โดยเฉพาะในตลาดสหรัฐฯ ญี่ปุ่น อิตาลี และออสเตรเลีย เนื่องจากอาหารสัตว์เลี้ยงเป็นสินค้าที่เป็นที่ต้องการของตลาดตามความนิยมในการเลี้ยงสัตว์เลี้ยงที่ยังคงมีอยู่อย่างต่อเนื่อง สินค้าส่งออกสำคัญในกลุ่มอาหารสัตว์เลี้ยง คือ อาหารสำหรับสุนัขและแมว </a:t>
              </a:r>
            </a:p>
          </p:txBody>
        </p:sp>
      </p:grpSp>
      <p:sp>
        <p:nvSpPr>
          <p:cNvPr id="31" name="Oval 9"/>
          <p:cNvSpPr/>
          <p:nvPr/>
        </p:nvSpPr>
        <p:spPr>
          <a:xfrm>
            <a:off x="211438" y="1392848"/>
            <a:ext cx="636929" cy="642263"/>
          </a:xfrm>
          <a:prstGeom prst="ellipse">
            <a:avLst/>
          </a:prstGeom>
          <a:solidFill>
            <a:srgbClr val="F6F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4" descr="Palm Oil Arecaceae Coconut, PNG, 717x502px, Palm Oil, Arecaceae ..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741" b="55976" l="22073" r="382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03" t="16567" r="59649" b="46432"/>
          <a:stretch/>
        </p:blipFill>
        <p:spPr bwMode="auto">
          <a:xfrm>
            <a:off x="189297" y="1352860"/>
            <a:ext cx="587153" cy="72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000" b="48500" l="18531" r="447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13" t="20227" r="55022" b="47960"/>
          <a:stretch/>
        </p:blipFill>
        <p:spPr bwMode="auto">
          <a:xfrm>
            <a:off x="465125" y="1583231"/>
            <a:ext cx="548443" cy="50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9"/>
          <p:cNvSpPr/>
          <p:nvPr/>
        </p:nvSpPr>
        <p:spPr>
          <a:xfrm>
            <a:off x="184211" y="2326068"/>
            <a:ext cx="636929" cy="64226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0" b="88800" l="3125" r="960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438" y="2353759"/>
            <a:ext cx="599494" cy="58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41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" y="5825"/>
            <a:ext cx="9144793" cy="5143946"/>
          </a:xfrm>
          <a:prstGeom prst="rect">
            <a:avLst/>
          </a:prstGeom>
        </p:spPr>
      </p:pic>
      <p:sp>
        <p:nvSpPr>
          <p:cNvPr id="3" name="สี่เหลี่ยมผืนผ้ามุมมน 30"/>
          <p:cNvSpPr/>
          <p:nvPr/>
        </p:nvSpPr>
        <p:spPr>
          <a:xfrm>
            <a:off x="3333231" y="903210"/>
            <a:ext cx="3841288" cy="3269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221" y="312147"/>
            <a:ext cx="5403203" cy="461665"/>
          </a:xfrm>
          <a:prstGeom prst="rect">
            <a:avLst/>
          </a:prstGeom>
          <a:solidFill>
            <a:srgbClr val="D99694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 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การส่งออกสินค้าเกษตรและอุตสาหกรรมเกษตรที่หดตัว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3070467" y="957749"/>
            <a:ext cx="4134697" cy="228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j-ea"/>
                <a:cs typeface="FreesiaUPC" panose="020B0604020202020204" pitchFamily="34" charset="-34"/>
              </a:rPr>
              <a:t>สถานการณ์ปัจจุบันของตลาดส่งออก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989475" y="1463651"/>
            <a:ext cx="8001847" cy="738664"/>
            <a:chOff x="1319299" y="1948580"/>
            <a:chExt cx="10669130" cy="984882"/>
          </a:xfrm>
        </p:grpSpPr>
        <p:sp>
          <p:nvSpPr>
            <p:cNvPr id="66" name="Title 1"/>
            <p:cNvSpPr txBox="1">
              <a:spLocks/>
            </p:cNvSpPr>
            <p:nvPr/>
          </p:nvSpPr>
          <p:spPr>
            <a:xfrm>
              <a:off x="1319299" y="2010262"/>
              <a:ext cx="1178105" cy="576066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3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eesiaUPC" panose="020B0604020202020204" pitchFamily="34" charset="-34"/>
                  <a:ea typeface="+mj-ea"/>
                  <a:cs typeface="FreesiaUPC" panose="020B0604020202020204" pitchFamily="34" charset="-34"/>
                </a:rPr>
                <a:t>น้ำตาลทราย</a:t>
              </a:r>
            </a:p>
          </p:txBody>
        </p:sp>
        <p:sp>
          <p:nvSpPr>
            <p:cNvPr id="67" name="Title 1"/>
            <p:cNvSpPr txBox="1">
              <a:spLocks/>
            </p:cNvSpPr>
            <p:nvPr/>
          </p:nvSpPr>
          <p:spPr>
            <a:xfrm>
              <a:off x="2629491" y="2027052"/>
              <a:ext cx="1276367" cy="542485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H SarabunPSK" pitchFamily="34" charset="-34"/>
                  <a:ea typeface="+mj-ea"/>
                  <a:cs typeface="TH SarabunPSK" pitchFamily="34" charset="-34"/>
                </a:rPr>
                <a:t>-64.2 </a:t>
              </a:r>
              <a:r>
                <a:rPr kumimoji="0" lang="th-TH" sz="1400" b="1" i="0" u="none" strike="noStrike" kern="1200" cap="none" spc="-6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j-ea"/>
                  <a:cs typeface="TH SarabunPSK" panose="020B0500040200020003" pitchFamily="34" charset="-34"/>
                </a:rPr>
                <a:t>/</a:t>
              </a:r>
              <a:r>
                <a:rPr kumimoji="0" lang="en-US" sz="1400" b="1" i="0" u="none" strike="noStrike" kern="1200" cap="none" spc="-6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j-ea"/>
                  <a:cs typeface="TH SarabunPSK" panose="020B0500040200020003" pitchFamily="34" charset="-34"/>
                </a:rPr>
                <a:t> </a:t>
              </a: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H SarabunPSK" pitchFamily="34" charset="-34"/>
                  <a:ea typeface="+mj-ea"/>
                  <a:cs typeface="TH SarabunPSK" pitchFamily="34" charset="-34"/>
                </a:rPr>
                <a:t>-26.9</a:t>
              </a: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4386327" y="1948580"/>
              <a:ext cx="7602102" cy="984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thaiDist" defTabSz="914400" rtl="0" eaLnBrk="1" fontAlgn="b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การส่งออกน้ำตาลทรายหดตัว เนื่องจากภาวะภัยแล้ง ส่งผลให้ผลผลิตอ้อยและปริมาณผลผลิตน้ำตาลลดลง ประกอบกับราคาน้ำมันดิบที่ลดลง เป็นปัจจัยกระตุ้นให้บราซิลซึ่งเป็นผู้ส่งออกน้ำตาลรายใหญ่ ลดการผลิตเอทานอลและหันมาผลิตน้ำตาลและส่งออกน้ำตาลเพิ่มขึ้น 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851980" y="3354281"/>
            <a:ext cx="7184517" cy="630942"/>
            <a:chOff x="2538805" y="4129381"/>
            <a:chExt cx="9579355" cy="841256"/>
          </a:xfrm>
        </p:grpSpPr>
        <p:sp>
          <p:nvSpPr>
            <p:cNvPr id="77" name="Title 1"/>
            <p:cNvSpPr txBox="1">
              <a:spLocks/>
            </p:cNvSpPr>
            <p:nvPr/>
          </p:nvSpPr>
          <p:spPr>
            <a:xfrm>
              <a:off x="2538805" y="4153376"/>
              <a:ext cx="1702793" cy="7233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35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H SarabunPSK" pitchFamily="34" charset="-34"/>
                  <a:ea typeface="+mj-ea"/>
                  <a:cs typeface="TH SarabunPSK" pitchFamily="34" charset="-34"/>
                </a:rPr>
                <a:t>-</a:t>
              </a:r>
              <a:r>
                <a:rPr lang="th-TH" sz="1400" b="1" dirty="0" smtClean="0">
                  <a:solidFill>
                    <a:srgbClr val="FF0000"/>
                  </a:solidFill>
                  <a:latin typeface="TH SarabunPSK" pitchFamily="34" charset="-34"/>
                  <a:cs typeface="TH SarabunPSK" pitchFamily="34" charset="-34"/>
                </a:rPr>
                <a:t>28.7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H SarabunPSK" pitchFamily="34" charset="-34"/>
                  <a:ea typeface="+mj-ea"/>
                  <a:cs typeface="TH SarabunPSK" pitchFamily="34" charset="-34"/>
                </a:rPr>
                <a:t>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j-ea"/>
                  <a:cs typeface="TH SarabunPSK" panose="020B0500040200020003" pitchFamily="34" charset="-34"/>
                </a:rPr>
                <a:t>/</a:t>
              </a: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j-ea"/>
                  <a:cs typeface="TH SarabunPSK" panose="020B0500040200020003" pitchFamily="34" charset="-34"/>
                </a:rPr>
                <a:t> </a:t>
              </a:r>
              <a:r>
                <a:rPr kumimoji="0" lang="th-TH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TH SarabunPSK" pitchFamily="34" charset="-34"/>
                  <a:ea typeface="+mj-ea"/>
                  <a:cs typeface="TH SarabunPSK" pitchFamily="34" charset="-34"/>
                </a:rPr>
                <a:t>+</a:t>
              </a:r>
              <a:r>
                <a:rPr lang="th-TH" sz="1400" b="1" dirty="0" smtClean="0">
                  <a:solidFill>
                    <a:srgbClr val="70AD47"/>
                  </a:solidFill>
                  <a:latin typeface="TH SarabunPSK" pitchFamily="34" charset="-34"/>
                  <a:cs typeface="TH SarabunPSK" pitchFamily="34" charset="-34"/>
                </a:rPr>
                <a:t>4.3</a:t>
              </a:r>
              <a:endPara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H SarabunPSK" pitchFamily="34" charset="-34"/>
                <a:ea typeface="+mj-ea"/>
                <a:cs typeface="TH SarabunPSK" pitchFamily="34" charset="-34"/>
              </a:endParaRPr>
            </a:p>
          </p:txBody>
        </p:sp>
        <p:sp>
          <p:nvSpPr>
            <p:cNvPr id="78" name="สี่เหลี่ยมผืนผ้า 41"/>
            <p:cNvSpPr/>
            <p:nvPr/>
          </p:nvSpPr>
          <p:spPr>
            <a:xfrm>
              <a:off x="4427745" y="4129381"/>
              <a:ext cx="7690415" cy="841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thaiDist" defTabSz="914400" rtl="0" eaLnBrk="1" fontAlgn="b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การส่งออกผัก ผลไม้สด แข่เย็น แช่แข็ง กระป๋องและแปรรูปของไทยเดือนสิงหาคมหดตัว เป็นผลสืบเนื่องจากมีการแพร่ระบาดของไวรัสโควิด-19 รอบที่ 2 ในต่างประเทศ ทำให้มีการนำเข้าจากไทยลดลง ประกอบกับผลผลิตของไทยเดือนนี้มีแนวโน้มลดลง ซึ่งเป็นผลจากสภาพอากาศที่แปรปรวน</a:t>
              </a:r>
            </a:p>
          </p:txBody>
        </p:sp>
      </p:grpSp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46" y="227416"/>
            <a:ext cx="608042" cy="60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02" y="2281873"/>
            <a:ext cx="653040" cy="640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41" y="1405872"/>
            <a:ext cx="648737" cy="640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itle 1"/>
          <p:cNvSpPr txBox="1">
            <a:spLocks/>
          </p:cNvSpPr>
          <p:nvPr/>
        </p:nvSpPr>
        <p:spPr>
          <a:xfrm>
            <a:off x="993695" y="3355249"/>
            <a:ext cx="1278269" cy="704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j-ea"/>
                <a:cs typeface="FreesiaUPC" panose="020B0604020202020204" pitchFamily="34" charset="-34"/>
              </a:rPr>
              <a:t>ผัก ผลไม้สด แข่เย็น แช่แข็ง กระป๋องและแปรรูป</a:t>
            </a:r>
          </a:p>
        </p:txBody>
      </p:sp>
      <p:sp>
        <p:nvSpPr>
          <p:cNvPr id="41" name="สี่เหลี่ยมผืนผ้ามุมมน 27"/>
          <p:cNvSpPr/>
          <p:nvPr/>
        </p:nvSpPr>
        <p:spPr>
          <a:xfrm>
            <a:off x="1363352" y="887586"/>
            <a:ext cx="1858103" cy="3956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1262974" y="814155"/>
            <a:ext cx="2190378" cy="5424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j-ea"/>
                <a:cs typeface="FreesiaUPC" panose="020B0604020202020204" pitchFamily="34" charset="-34"/>
              </a:rPr>
              <a:t>%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j-ea"/>
                <a:cs typeface="FreesiaUPC" panose="020B0604020202020204" pitchFamily="34" charset="-34"/>
              </a:rPr>
              <a:t>yoy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j-ea"/>
                <a:cs typeface="FreesiaUPC" panose="020B0604020202020204" pitchFamily="34" charset="-34"/>
              </a:rPr>
              <a:t> 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j-ea"/>
                <a:cs typeface="FreesiaUPC" panose="020B0604020202020204" pitchFamily="34" charset="-34"/>
              </a:rPr>
              <a:t>ส.ค. 63/ม.ค.-ส.ค.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j-ea"/>
                <a:cs typeface="FreesiaUPC" panose="020B0604020202020204" pitchFamily="34" charset="-34"/>
              </a:rPr>
              <a:t>63</a:t>
            </a:r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eesiaUPC" panose="020B0604020202020204" pitchFamily="34" charset="-34"/>
              <a:ea typeface="+mj-ea"/>
              <a:cs typeface="FreesiaUPC" panose="020B0604020202020204" pitchFamily="34" charset="-34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941592" y="2294741"/>
            <a:ext cx="7179061" cy="738664"/>
            <a:chOff x="2904898" y="2872191"/>
            <a:chExt cx="9152218" cy="984884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2904898" y="2933461"/>
              <a:ext cx="1463159" cy="7233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35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H SarabunPSK" pitchFamily="34" charset="-34"/>
                  <a:ea typeface="+mj-ea"/>
                  <a:cs typeface="TH SarabunPSK" pitchFamily="34" charset="-34"/>
                </a:rPr>
                <a:t>-32.2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H SarabunPSK" pitchFamily="34" charset="-34"/>
                  <a:ea typeface="+mj-ea"/>
                  <a:cs typeface="TH SarabunPSK" pitchFamily="34" charset="-34"/>
                </a:rPr>
                <a:t> </a:t>
              </a: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j-ea"/>
                  <a:cs typeface="TH SarabunPSK" panose="020B0500040200020003" pitchFamily="34" charset="-34"/>
                </a:rPr>
                <a:t>/ </a:t>
              </a: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H SarabunPSK" pitchFamily="34" charset="-34"/>
                  <a:ea typeface="+mj-ea"/>
                  <a:cs typeface="TH SarabunPSK" pitchFamily="34" charset="-34"/>
                </a:rPr>
                <a:t>-27.8</a:t>
              </a:r>
            </a:p>
          </p:txBody>
        </p:sp>
        <p:sp>
          <p:nvSpPr>
            <p:cNvPr id="35" name="สี่เหลี่ยมผืนผ้า 35"/>
            <p:cNvSpPr/>
            <p:nvPr/>
          </p:nvSpPr>
          <p:spPr>
            <a:xfrm>
              <a:off x="4623591" y="2872191"/>
              <a:ext cx="7433525" cy="984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ไทยมีปริมาณผลผลิตยางพาราออกสู่ตลาดน้อย จากการที่มีฝนตกชุกทางภาคใต้ซึ่งเป็นพื้นที่เพาะปลูกยางพาราที่สำคัญของไทย ทำให้เป็นอุปสรรคในการกรีดยาง นอกจากนี้ ค่าเงินบาทที่มีแนวโน้มแข็งค่าขึ้นและราคาน้ำมันดิบที่มีแนวโน้มลดลง เป็นปัจจักดดันที่ทำให้การส่งออกลดลง</a:t>
              </a:r>
            </a:p>
          </p:txBody>
        </p:sp>
      </p:grpSp>
      <p:grpSp>
        <p:nvGrpSpPr>
          <p:cNvPr id="36" name="Group 1"/>
          <p:cNvGrpSpPr/>
          <p:nvPr/>
        </p:nvGrpSpPr>
        <p:grpSpPr>
          <a:xfrm>
            <a:off x="249692" y="4223331"/>
            <a:ext cx="670698" cy="654018"/>
            <a:chOff x="389316" y="1657452"/>
            <a:chExt cx="947158" cy="930881"/>
          </a:xfrm>
        </p:grpSpPr>
        <p:sp>
          <p:nvSpPr>
            <p:cNvPr id="42" name="Oval 34"/>
            <p:cNvSpPr/>
            <p:nvPr/>
          </p:nvSpPr>
          <p:spPr>
            <a:xfrm>
              <a:off x="389316" y="1657452"/>
              <a:ext cx="947158" cy="93088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CEE1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4" name="Picture 2" descr="Image result for rice icon 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717" y="1751097"/>
              <a:ext cx="735195" cy="735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Title 1"/>
          <p:cNvSpPr txBox="1">
            <a:spLocks/>
          </p:cNvSpPr>
          <p:nvPr/>
        </p:nvSpPr>
        <p:spPr>
          <a:xfrm>
            <a:off x="1043608" y="2301549"/>
            <a:ext cx="913227" cy="631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j-ea"/>
                <a:cs typeface="FreesiaUPC" panose="020B0604020202020204" pitchFamily="34" charset="-34"/>
              </a:rPr>
              <a:t>ยางพารา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989475" y="4271265"/>
            <a:ext cx="7971867" cy="564448"/>
            <a:chOff x="1450371" y="2938906"/>
            <a:chExt cx="10629156" cy="752598"/>
          </a:xfrm>
        </p:grpSpPr>
        <p:sp>
          <p:nvSpPr>
            <p:cNvPr id="51" name="Title 1"/>
            <p:cNvSpPr txBox="1">
              <a:spLocks/>
            </p:cNvSpPr>
            <p:nvPr/>
          </p:nvSpPr>
          <p:spPr>
            <a:xfrm>
              <a:off x="1450371" y="2968191"/>
              <a:ext cx="1668176" cy="7233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35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3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eesiaUPC" panose="020B0604020202020204" pitchFamily="34" charset="-34"/>
                  <a:ea typeface="+mj-ea"/>
                  <a:cs typeface="FreesiaUPC" panose="020B0604020202020204" pitchFamily="34" charset="-34"/>
                </a:rPr>
                <a:t>ข้าว</a:t>
              </a:r>
            </a:p>
          </p:txBody>
        </p:sp>
        <p:sp>
          <p:nvSpPr>
            <p:cNvPr id="52" name="Title 1"/>
            <p:cNvSpPr txBox="1">
              <a:spLocks/>
            </p:cNvSpPr>
            <p:nvPr/>
          </p:nvSpPr>
          <p:spPr>
            <a:xfrm>
              <a:off x="2653407" y="2938906"/>
              <a:ext cx="1596736" cy="7233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35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H SarabunPSK" pitchFamily="34" charset="-34"/>
                  <a:ea typeface="+mj-ea"/>
                  <a:cs typeface="TH SarabunPSK" pitchFamily="34" charset="-34"/>
                </a:rPr>
                <a:t>-15.0</a:t>
              </a:r>
              <a:r>
                <a:rPr kumimoji="0" lang="en-US" sz="1400" b="1" i="0" u="none" strike="noStrike" kern="1200" cap="none" spc="-75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j-ea"/>
                  <a:cs typeface="TH SarabunPSK" panose="020B0500040200020003" pitchFamily="34" charset="-34"/>
                </a:rPr>
                <a:t> </a:t>
              </a:r>
              <a:r>
                <a:rPr kumimoji="0" lang="th-TH" sz="1400" b="1" i="0" u="none" strike="noStrike" kern="1200" cap="none" spc="-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j-ea"/>
                  <a:cs typeface="TH SarabunPSK" panose="020B0500040200020003" pitchFamily="34" charset="-34"/>
                </a:rPr>
                <a:t>/</a:t>
              </a:r>
              <a:r>
                <a:rPr kumimoji="0" lang="th-TH" sz="1400" b="1" i="0" u="none" strike="noStrike" kern="1200" cap="none" spc="-75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j-ea"/>
                  <a:cs typeface="TH SarabunPSK" panose="020B0500040200020003" pitchFamily="34" charset="-34"/>
                </a:rPr>
                <a:t> </a:t>
              </a:r>
              <a:r>
                <a:rPr kumimoji="0" lang="th-TH" sz="1400" b="1" i="0" u="none" strike="noStrike" kern="1200" cap="none" spc="-75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j-ea"/>
                  <a:cs typeface="TH SarabunPSK" panose="020B0500040200020003" pitchFamily="34" charset="-34"/>
                </a:rPr>
                <a:t> </a:t>
              </a:r>
              <a:r>
                <a:rPr kumimoji="0" lang="th-TH" sz="1400" b="1" i="0" u="none" strike="noStrike" kern="1200" cap="none" spc="-75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j-ea"/>
                  <a:cs typeface="TH SarabunPSK" panose="020B0500040200020003" pitchFamily="34" charset="-34"/>
                </a:rPr>
                <a:t>-14.5</a:t>
              </a:r>
              <a:endPara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itchFamily="34" charset="-34"/>
                <a:ea typeface="+mj-ea"/>
                <a:cs typeface="TH SarabunPSK" pitchFamily="34" charset="-34"/>
              </a:endParaRPr>
            </a:p>
          </p:txBody>
        </p:sp>
        <p:sp>
          <p:nvSpPr>
            <p:cNvPr id="53" name="สี่เหลี่ยมผืนผ้า 35"/>
            <p:cNvSpPr/>
            <p:nvPr/>
          </p:nvSpPr>
          <p:spPr>
            <a:xfrm>
              <a:off x="4434371" y="2951749"/>
              <a:ext cx="7645156" cy="6976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thaiDist" defTabSz="914400" rtl="0" eaLnBrk="1" fontAlgn="b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การส่งออกข้าวเดือนนี้หดตัวเป็นผลจากอุปทานที่ลดลง เนื่องจากมีฝนตกหนักในพื้นที่ที่เป็นแหล่งเพาะปลูกข้าวที่สำคัญของไทย ซึ่งได้รับอิทธิพลของพายุซินลากูในช่วงต้นเดือนสิงหาคม และพายุโซนร้อนฮีโกสในช่วงปลายเดือนสิงหาคม</a:t>
              </a:r>
            </a:p>
          </p:txBody>
        </p:sp>
      </p:grp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59" y="3323035"/>
            <a:ext cx="653040" cy="640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0981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BC81B080-6ECE-42F1-B361-79896EB0B2D3}"/>
              </a:ext>
            </a:extLst>
          </p:cNvPr>
          <p:cNvSpPr txBox="1"/>
          <p:nvPr/>
        </p:nvSpPr>
        <p:spPr>
          <a:xfrm>
            <a:off x="750186" y="132812"/>
            <a:ext cx="5431954" cy="523220"/>
          </a:xfrm>
          <a:prstGeom prst="rect">
            <a:avLst/>
          </a:prstGeom>
          <a:solidFill>
            <a:srgbClr val="00B05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การส่งออกสินค้าอุตสาหกรรมที่สำคัญที่ขยายตัว</a:t>
            </a: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5422AB41-AE8E-42E0-B9E3-A616868F1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1" y="96182"/>
            <a:ext cx="6572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006777"/>
              </p:ext>
            </p:extLst>
          </p:nvPr>
        </p:nvGraphicFramePr>
        <p:xfrm>
          <a:off x="35496" y="1347614"/>
          <a:ext cx="9073008" cy="3733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166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7087">
                <a:tc>
                  <a:txBody>
                    <a:bodyPr/>
                    <a:lstStyle/>
                    <a:p>
                      <a:endParaRPr lang="th-TH" sz="16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ถุงมือยาง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600" b="1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B05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+108.1/+49.7</a:t>
                      </a:r>
                    </a:p>
                    <a:p>
                      <a:pPr algn="ctr"/>
                      <a:endParaRPr lang="th-TH" sz="1600" dirty="0">
                        <a:solidFill>
                          <a:srgbClr val="00B05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ขยายตัวได้ดีในตลาดสหรัฐฯ สหราชอาณาจักร ญี่ปุ่น โดยมีคำสั่งซื้อยาวไปจนถึงปลายปี 2564</a:t>
                      </a:r>
                    </a:p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6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171">
                <a:tc>
                  <a:txBody>
                    <a:bodyPr/>
                    <a:lstStyle/>
                    <a:p>
                      <a:endParaRPr lang="th-TH" sz="160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ทองคำ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600" b="1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378">
                        <a:defRPr/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+71.5/+97.5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การส่งออกไปเพื่อการเก็งกำไรในช่วงที่ราคาทองคำในตลาดโลกปรับสูงขึ้น และการหันมาซื้อสินทรัพย์ที่มีความปลอดภัยในช่วงที่เศรษฐกิจโลกชะลอตัว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7669">
                <a:tc>
                  <a:txBody>
                    <a:bodyPr/>
                    <a:lstStyle/>
                    <a:p>
                      <a:endParaRPr lang="th-TH" sz="16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rgbClr val="00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เครื่องโทรสาร โทรศัพท์ อุปกรณ์และส่วนประกอบ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600" b="1" dirty="0">
                        <a:solidFill>
                          <a:srgbClr val="00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378">
                        <a:defRPr/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+35.8/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-4.2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spc="-40" baseline="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การส่งออกไปสหรัฐฯ ยุโรป ญี่ปุ่น และตะวันออกกลางเป็นผลมาจากกระแสการย้ายฐานการผลิตออกจากจีน ทำให้ความต้องการใช้คอมพิวเตอร์ส่วนตัวและอุปกรณ์สำนักงานมากขึ้น</a:t>
                      </a:r>
                    </a:p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600" spc="-40" baseline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7669">
                <a:tc>
                  <a:txBody>
                    <a:bodyPr/>
                    <a:lstStyle/>
                    <a:p>
                      <a:endParaRPr lang="th-TH" sz="16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1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เครื่องซักผ้าและเครื่องซักแห้งและส่วนประกอบ</a:t>
                      </a:r>
                      <a:endParaRPr lang="en-US" sz="1600" b="1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378">
                        <a:defRPr/>
                      </a:pPr>
                      <a:r>
                        <a:rPr lang="th-TH" sz="1600" b="1" dirty="0">
                          <a:solidFill>
                            <a:srgbClr val="00B05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+31.3/</a:t>
                      </a:r>
                      <a:r>
                        <a:rPr lang="th-TH" sz="1600" b="1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-17.6</a:t>
                      </a:r>
                      <a:endParaRPr lang="th-TH" sz="1600" b="1" dirty="0">
                        <a:solidFill>
                          <a:srgbClr val="00B05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เนื่องมาจากมาตรการ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Lock Down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ในสหรัฐฯ และเป็นคำสั่งซื้อสำหรับช่วง</a:t>
                      </a:r>
                      <a:r>
                        <a:rPr lang="th-TH" sz="1600" dirty="0" err="1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คริส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มาสต</a:t>
                      </a:r>
                      <a:r>
                        <a:rPr lang="th-TH" sz="1600" dirty="0" err="1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์แ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ละปีใหม่ รวมทั้ง เกาหลีใต้ที่มีคำสั่งซื้อจำนวนมากทั้งจากไทย เวียดนาม และจีน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4" name="Picture 49" descr="ผลการค้นหารูปภาพสำหรับ jewelry icon png">
            <a:extLst>
              <a:ext uri="{FF2B5EF4-FFF2-40B4-BE49-F238E27FC236}">
                <a16:creationId xmlns:a16="http://schemas.microsoft.com/office/drawing/2014/main" id="{13AA49C8-0843-4AFF-A12E-252AC726C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65" y="2086923"/>
            <a:ext cx="619545" cy="59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A89D8B62-2FB4-4C45-8A37-6BB8A4ECE0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08" y="1298099"/>
            <a:ext cx="641104" cy="641104"/>
          </a:xfrm>
          <a:prstGeom prst="rect">
            <a:avLst/>
          </a:prstGeom>
        </p:spPr>
      </p:pic>
      <p:pic>
        <p:nvPicPr>
          <p:cNvPr id="1033" name="Picture 9" descr="Telephone Free Download PNG | PNG Al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65" y="294973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AC27EFC-9A52-48D4-9CDF-F87EAB547A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7" y="4075044"/>
            <a:ext cx="727373" cy="6817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8481B7-17F6-4DED-A104-D2A09A4384B3}"/>
              </a:ext>
            </a:extLst>
          </p:cNvPr>
          <p:cNvSpPr txBox="1">
            <a:spLocks/>
          </p:cNvSpPr>
          <p:nvPr/>
        </p:nvSpPr>
        <p:spPr>
          <a:xfrm>
            <a:off x="1763688" y="818120"/>
            <a:ext cx="1584176" cy="414868"/>
          </a:xfrm>
          <a:prstGeom prst="roundRect">
            <a:avLst/>
          </a:prstGeom>
          <a:ln w="28575">
            <a:solidFill>
              <a:srgbClr val="00206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j-ea"/>
                <a:cs typeface="FreesiaUPC" panose="020B0604020202020204" pitchFamily="34" charset="-34"/>
              </a:rPr>
              <a:t>%YoY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j-ea"/>
                <a:cs typeface="FreesiaUPC" panose="020B0604020202020204" pitchFamily="34" charset="-34"/>
              </a:rPr>
              <a:t>ส.ค. 63/ม.ค.-ส.ค. 63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96A6F59-22BF-4C4B-9A5F-57827DA76C56}"/>
              </a:ext>
            </a:extLst>
          </p:cNvPr>
          <p:cNvSpPr txBox="1">
            <a:spLocks/>
          </p:cNvSpPr>
          <p:nvPr/>
        </p:nvSpPr>
        <p:spPr>
          <a:xfrm>
            <a:off x="3491880" y="818120"/>
            <a:ext cx="5472608" cy="414868"/>
          </a:xfrm>
          <a:prstGeom prst="roundRect">
            <a:avLst/>
          </a:prstGeom>
          <a:ln w="28575">
            <a:solidFill>
              <a:srgbClr val="00206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j-ea"/>
                <a:cs typeface="FreesiaUPC" panose="020B0604020202020204" pitchFamily="34" charset="-34"/>
              </a:rPr>
              <a:t>สถานการณ์ปัจจุบันของตลาดส่งออก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eesiaUPC" panose="020B0604020202020204" pitchFamily="34" charset="-34"/>
              <a:ea typeface="+mj-ea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83096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>
            <a:extLst>
              <a:ext uri="{FF2B5EF4-FFF2-40B4-BE49-F238E27FC236}">
                <a16:creationId xmlns:a16="http://schemas.microsoft.com/office/drawing/2014/main" id="{3CBB5A4F-5EB8-4046-B6D5-B7E102B296C6}"/>
              </a:ext>
            </a:extLst>
          </p:cNvPr>
          <p:cNvSpPr txBox="1"/>
          <p:nvPr/>
        </p:nvSpPr>
        <p:spPr>
          <a:xfrm>
            <a:off x="750186" y="132811"/>
            <a:ext cx="5521406" cy="523220"/>
          </a:xfrm>
          <a:prstGeom prst="rect">
            <a:avLst/>
          </a:prstGeom>
          <a:solidFill>
            <a:srgbClr val="FF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การส่งออกสินค้าอุตสาหกรรมที่สำคัญที่หดตัว</a:t>
            </a:r>
          </a:p>
        </p:txBody>
      </p:sp>
      <p:pic>
        <p:nvPicPr>
          <p:cNvPr id="63" name="Picture 2">
            <a:extLst>
              <a:ext uri="{FF2B5EF4-FFF2-40B4-BE49-F238E27FC236}">
                <a16:creationId xmlns:a16="http://schemas.microsoft.com/office/drawing/2014/main" id="{7739B407-AB97-4490-9BA3-84DA8A8E5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6" y="96182"/>
            <a:ext cx="6572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9" name="ตาราง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516238"/>
              </p:ext>
            </p:extLst>
          </p:nvPr>
        </p:nvGraphicFramePr>
        <p:xfrm>
          <a:off x="85594" y="1296755"/>
          <a:ext cx="8928991" cy="3178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9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5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71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667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6672">
                <a:tc>
                  <a:txBody>
                    <a:bodyPr/>
                    <a:lstStyle/>
                    <a:p>
                      <a:endParaRPr lang="th-TH" sz="14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อัญมณีและเครื่องประดับ </a:t>
                      </a:r>
                    </a:p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(ไม่รวมทองคำ)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-</a:t>
                      </a:r>
                      <a:r>
                        <a:rPr lang="en-US" sz="16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55.6</a:t>
                      </a:r>
                      <a:r>
                        <a:rPr lang="th-TH" sz="16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/-44.0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i="0" u="none" strike="noStrike" kern="0" baseline="0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การส่งออกยังคงหดตัวต่อเนื่องตามการชะลอการใช้จ่ายสินค้าฟุ่มเฟื่อยของผู้บริโภคทั่วโลก โดยตลาดส่งออกหลักยังหดตัวสูง ได้แก่ ฮ่องกง สหรัฐอเมริกา อินเดีย ญี่ปุ่น และเบลเยียม อย่างไรก็ดี มีบางตลาดสำคัญเริ่มกลับมาขยายตัว ได้แก่ เยอรมนี และออสเตรเลีย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2075">
                <a:tc>
                  <a:txBody>
                    <a:bodyPr/>
                    <a:lstStyle/>
                    <a:p>
                      <a:endParaRPr lang="th-TH" sz="14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รถยนต์ อุปกรณ์ และส่วนประกอบ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-28.7/-</a:t>
                      </a:r>
                      <a:r>
                        <a:rPr lang="th-TH" sz="1600" b="1" dirty="0" smtClean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31.8</a:t>
                      </a:r>
                      <a:endParaRPr lang="th-TH" sz="1600" b="1" dirty="0">
                        <a:solidFill>
                          <a:srgbClr val="00B050"/>
                        </a:solidFill>
                        <a:effectLst/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การส่งออกภาพรวมยังหดตัว อย่างไรก็ดี มีแนวโน้มหดตัวลดลงในตลาดส่งออกหลักต่อเนื่องตั้งแต่ พ.ค. 63 ทั้งนี้ การส่งออกไปญี่ปุ่น เวียดนาม และสหรัฐฯ กลับมาขยายตัวเป็นบวก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endParaRPr lang="th-TH" sz="14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เครื่องจักรกล และส่วนประกอบ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-27.1/-16.5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การส่งออกยังหดตัวในหลายตลาดตามภาคการผลิตของประเทศคู่ค้าที่ยังฟื้นตัวไม่เต็มที่</a:t>
                      </a:r>
                      <a:br>
                        <a:rPr lang="th-TH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</a:br>
                      <a:r>
                        <a:rPr lang="th-TH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มีเพียงตลาดสหรัฐฯ จีน กัมพูชา และ สปป.ลาว ที่ยังมีการขยายตัวได้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035">
                <a:tc>
                  <a:txBody>
                    <a:bodyPr/>
                    <a:lstStyle/>
                    <a:p>
                      <a:endParaRPr lang="th-TH" sz="14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1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เครื่องรับวิทยุ โทรทัศน์ และส่วนประกอบ</a:t>
                      </a:r>
                      <a:endParaRPr lang="en-US" sz="1600" b="1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-18.3/-25.8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i="0" u="none" strike="noStrike" kern="0" spc="-20" baseline="0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การส่งออกยังหดตัวระดับปานกลาง แต่เริ่มเห็นสัญญาณหดตัวลดลงตั้งแต่ มิ.ย. 63 เป็นต้นมา </a:t>
                      </a:r>
                      <a:r>
                        <a:rPr lang="th-TH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ทั้งนี้ ตลาดสหรัฐฯ เม็กซิโก เวียดนาม และสหราชอาณาจักร ยังขยายตัวได้ดีติดต่อกัน</a:t>
                      </a:r>
                    </a:p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600" b="1" i="0" u="none" strike="noStrike" kern="120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FreesiaUPC" panose="020B0604020202020204" pitchFamily="34" charset="-34"/>
                        <a:ea typeface="+mn-ea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Title 1">
            <a:extLst>
              <a:ext uri="{FF2B5EF4-FFF2-40B4-BE49-F238E27FC236}">
                <a16:creationId xmlns:a16="http://schemas.microsoft.com/office/drawing/2014/main" id="{65290FF3-AB25-4088-8AC6-8BE87701CC5D}"/>
              </a:ext>
            </a:extLst>
          </p:cNvPr>
          <p:cNvSpPr txBox="1">
            <a:spLocks/>
          </p:cNvSpPr>
          <p:nvPr/>
        </p:nvSpPr>
        <p:spPr>
          <a:xfrm>
            <a:off x="1823296" y="818120"/>
            <a:ext cx="1584176" cy="414868"/>
          </a:xfrm>
          <a:prstGeom prst="roundRect">
            <a:avLst/>
          </a:prstGeom>
          <a:ln w="28575">
            <a:solidFill>
              <a:srgbClr val="00206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j-ea"/>
                <a:cs typeface="FreesiaUPC" panose="020B0604020202020204" pitchFamily="34" charset="-34"/>
              </a:rPr>
              <a:t>%YoY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j-ea"/>
                <a:cs typeface="FreesiaUPC" panose="020B0604020202020204" pitchFamily="34" charset="-34"/>
              </a:rPr>
              <a:t>ส.ค. 63/ม.ค.-ส.ค. 63</a:t>
            </a:r>
          </a:p>
        </p:txBody>
      </p:sp>
      <p:pic>
        <p:nvPicPr>
          <p:cNvPr id="2" name="Picture 6" descr="ผลการค้นหารูปภาพสำหรับ gem icon png">
            <a:extLst>
              <a:ext uri="{FF2B5EF4-FFF2-40B4-BE49-F238E27FC236}">
                <a16:creationId xmlns:a16="http://schemas.microsoft.com/office/drawing/2014/main" id="{F2D00988-908C-4828-8F27-F5C042FAF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03" y="1345993"/>
            <a:ext cx="685368" cy="68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ผลการค้นหารูปภาพสำหรับ car icon png">
            <a:extLst>
              <a:ext uri="{FF2B5EF4-FFF2-40B4-BE49-F238E27FC236}">
                <a16:creationId xmlns:a16="http://schemas.microsoft.com/office/drawing/2014/main" id="{87E74EF8-59D3-4367-B63E-87FED2274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04" y="2219400"/>
            <a:ext cx="685367" cy="68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69EE09D-FA0D-4866-913E-82EB98E1E509}"/>
              </a:ext>
            </a:extLst>
          </p:cNvPr>
          <p:cNvSpPr txBox="1">
            <a:spLocks/>
          </p:cNvSpPr>
          <p:nvPr/>
        </p:nvSpPr>
        <p:spPr>
          <a:xfrm>
            <a:off x="3491880" y="818120"/>
            <a:ext cx="5472608" cy="414868"/>
          </a:xfrm>
          <a:prstGeom prst="roundRect">
            <a:avLst/>
          </a:prstGeom>
          <a:ln w="28575">
            <a:solidFill>
              <a:srgbClr val="00206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j-ea"/>
                <a:cs typeface="FreesiaUPC" panose="020B0604020202020204" pitchFamily="34" charset="-34"/>
              </a:rPr>
              <a:t>สถานการณ์ปัจจุบันของตลาดส่งออก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eesiaUPC" panose="020B0604020202020204" pitchFamily="34" charset="-34"/>
              <a:ea typeface="+mj-ea"/>
              <a:cs typeface="FreesiaUPC" panose="020B0604020202020204" pitchFamily="34" charset="-34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73A31F8-9AF8-4670-9512-6615C6CC0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89" y="2980525"/>
            <a:ext cx="616664" cy="616664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BB0FF26-B913-4245-A80F-5C04AD9620DB}"/>
              </a:ext>
            </a:extLst>
          </p:cNvPr>
          <p:cNvGrpSpPr/>
          <p:nvPr/>
        </p:nvGrpSpPr>
        <p:grpSpPr>
          <a:xfrm>
            <a:off x="115293" y="3619399"/>
            <a:ext cx="760123" cy="688248"/>
            <a:chOff x="107504" y="1948722"/>
            <a:chExt cx="760123" cy="688248"/>
          </a:xfrm>
        </p:grpSpPr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AB283DB9-64F8-4062-9F02-98701A39DA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E6E7E6"/>
                </a:clrFrom>
                <a:clrTo>
                  <a:srgbClr val="E6E7E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84783" y="2265032"/>
              <a:ext cx="382844" cy="371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Radio Icon - Free Download, PNG and Vector">
              <a:extLst>
                <a:ext uri="{FF2B5EF4-FFF2-40B4-BE49-F238E27FC236}">
                  <a16:creationId xmlns:a16="http://schemas.microsoft.com/office/drawing/2014/main" id="{39A94483-CE6A-4299-9DD8-A03E92A03B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948722"/>
              <a:ext cx="540035" cy="540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51786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>
            <a:extLst>
              <a:ext uri="{FF2B5EF4-FFF2-40B4-BE49-F238E27FC236}">
                <a16:creationId xmlns:a16="http://schemas.microsoft.com/office/drawing/2014/main" id="{3CBB5A4F-5EB8-4046-B6D5-B7E102B296C6}"/>
              </a:ext>
            </a:extLst>
          </p:cNvPr>
          <p:cNvSpPr txBox="1"/>
          <p:nvPr/>
        </p:nvSpPr>
        <p:spPr>
          <a:xfrm>
            <a:off x="750186" y="132811"/>
            <a:ext cx="5521406" cy="523220"/>
          </a:xfrm>
          <a:prstGeom prst="rect">
            <a:avLst/>
          </a:prstGeom>
          <a:solidFill>
            <a:srgbClr val="FF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การส่งออกสินค้าอุตสาหกรรมที่สำคัญที่หดตัว</a:t>
            </a:r>
          </a:p>
        </p:txBody>
      </p:sp>
      <p:pic>
        <p:nvPicPr>
          <p:cNvPr id="63" name="Picture 2">
            <a:extLst>
              <a:ext uri="{FF2B5EF4-FFF2-40B4-BE49-F238E27FC236}">
                <a16:creationId xmlns:a16="http://schemas.microsoft.com/office/drawing/2014/main" id="{7739B407-AB97-4490-9BA3-84DA8A8E5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6" y="96182"/>
            <a:ext cx="6572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9" name="ตาราง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468941"/>
              </p:ext>
            </p:extLst>
          </p:nvPr>
        </p:nvGraphicFramePr>
        <p:xfrm>
          <a:off x="107504" y="1285647"/>
          <a:ext cx="8928991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9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2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166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1399">
                <a:tc>
                  <a:txBody>
                    <a:bodyPr/>
                    <a:lstStyle/>
                    <a:p>
                      <a:endParaRPr lang="th-TH" sz="14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น้ำมันและสินค้า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ที่เกี่ยวเนื่องกับน้ำมัน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-15.7/-20.1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i="0" u="none" strike="noStrike" kern="0" spc="-20" baseline="0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ราคาน้ำมันดิบที่ยังคงทรงตัวอยู่ในระดับต่ำเมื่อเทียบกับปีก่อน ส่งผลให้ราคาและการส่งออก</a:t>
                      </a:r>
                      <a:r>
                        <a:rPr lang="th-TH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น้ำมันสำเร็จรูปหดตัวลงด้วย ขณะที่การส่งออกสินค้าที่เกี่ยวเนื่องกับน้ำมันหดตัวเช่นกัน ได้แก่ เม็ดพลาสติก (-14.7</a:t>
                      </a:r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%)</a:t>
                      </a:r>
                      <a:r>
                        <a:rPr lang="th-TH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 และเคมีภัณฑ์ </a:t>
                      </a:r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(-</a:t>
                      </a:r>
                      <a:r>
                        <a:rPr lang="th-TH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6</a:t>
                      </a:r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.</a:t>
                      </a:r>
                      <a:r>
                        <a:rPr lang="th-TH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5</a:t>
                      </a:r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%)</a:t>
                      </a:r>
                      <a:endParaRPr lang="th-TH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FreesiaUPC" panose="020B0604020202020204" pitchFamily="34" charset="-34"/>
                        <a:ea typeface="+mn-ea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272491"/>
                  </a:ext>
                </a:extLst>
              </a:tr>
              <a:tr h="321399">
                <a:tc>
                  <a:txBody>
                    <a:bodyPr/>
                    <a:lstStyle/>
                    <a:p>
                      <a:endParaRPr lang="th-TH" sz="14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ผลิตภัณฑ์พลาสติก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-13.1/-7.5</a:t>
                      </a:r>
                      <a:endParaRPr lang="th-TH" sz="1600" b="1" dirty="0">
                        <a:solidFill>
                          <a:srgbClr val="00B050"/>
                        </a:solidFill>
                        <a:effectLst/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ผลิตภัณฑ์พลาสติกได้รับความนิยมลดลงในหลายประเทศจากการใช้มาตรการควบคุม</a:t>
                      </a:r>
                      <a:br>
                        <a:rPr lang="th-TH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</a:br>
                      <a:r>
                        <a:rPr lang="th-TH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การใช้พลาสติกเพื่อรักษาสิ่งแวดล้อม โดยการส่งออกหดตัวสูงในตลาดญี่ปุ่น จีน เวียดนาม และฟิลิปปินส์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FreesiaUPC" panose="020B0604020202020204" pitchFamily="34" charset="-34"/>
                        <a:ea typeface="+mn-ea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344">
                <a:tc>
                  <a:txBody>
                    <a:bodyPr/>
                    <a:lstStyle/>
                    <a:p>
                      <a:endParaRPr lang="th-TH" sz="14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1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แผงวงจรไฟฟ้า</a:t>
                      </a:r>
                      <a:endParaRPr lang="en-US" sz="1600" b="1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-12.9/-7.1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การส่งออกยังมีแนวโน้มหดตัวตามอุตสาหกรรมเกี่ยวเนื่อง อาทิ อุตสาหกรรมเครื่องจักรกล เครื่องจักรไฟฟ้า โดยตลาดที่หดตัว ได้แก่ ฮ่องกง </a:t>
                      </a:r>
                      <a:r>
                        <a:rPr lang="th-TH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จีน มาเลเซีย</a:t>
                      </a:r>
                      <a:endParaRPr lang="th-TH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FreesiaUPC" panose="020B0604020202020204" pitchFamily="34" charset="-34"/>
                        <a:ea typeface="+mn-ea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344">
                <a:tc>
                  <a:txBody>
                    <a:bodyPr/>
                    <a:lstStyle/>
                    <a:p>
                      <a:endParaRPr lang="th-TH" sz="14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เครื่องคอมพิวเตอร์ อุปกรณ์ และส่วนประกอบ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-3.1/</a:t>
                      </a:r>
                      <a:r>
                        <a:rPr lang="th-TH" sz="1600" b="1" dirty="0">
                          <a:solidFill>
                            <a:srgbClr val="00B05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+0.1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มีการหดตัวเล็กน้อยจากการส่งออกไปตลาดสหรัฐฯ ฮ่องกง และญี่ปุ่น แต่โดยภาพรวมยังคงมีการขยายตัวในหลายตลาด เนื่องจากยังมีบางประเทศจำเป็นต้องทำงานที่บ้าน ทั้งนี้ ตลาดส่งออกหลัก อาทิ จีน และเนเธอร์แลนด์ มีอัตราการขยายตัวค่อนข้างดี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9948539"/>
                  </a:ext>
                </a:extLst>
              </a:tr>
            </a:tbl>
          </a:graphicData>
        </a:graphic>
      </p:graphicFrame>
      <p:sp>
        <p:nvSpPr>
          <p:cNvPr id="17" name="Title 1">
            <a:extLst>
              <a:ext uri="{FF2B5EF4-FFF2-40B4-BE49-F238E27FC236}">
                <a16:creationId xmlns:a16="http://schemas.microsoft.com/office/drawing/2014/main" id="{65290FF3-AB25-4088-8AC6-8BE87701CC5D}"/>
              </a:ext>
            </a:extLst>
          </p:cNvPr>
          <p:cNvSpPr txBox="1">
            <a:spLocks/>
          </p:cNvSpPr>
          <p:nvPr/>
        </p:nvSpPr>
        <p:spPr>
          <a:xfrm>
            <a:off x="1807560" y="818120"/>
            <a:ext cx="1584176" cy="414868"/>
          </a:xfrm>
          <a:prstGeom prst="roundRect">
            <a:avLst/>
          </a:prstGeom>
          <a:ln w="28575">
            <a:solidFill>
              <a:srgbClr val="00206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j-ea"/>
                <a:cs typeface="FreesiaUPC" panose="020B0604020202020204" pitchFamily="34" charset="-34"/>
              </a:rPr>
              <a:t>%YoY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j-ea"/>
                <a:cs typeface="FreesiaUPC" panose="020B0604020202020204" pitchFamily="34" charset="-34"/>
              </a:rPr>
              <a:t>ส.ค. 63/ม.ค.-ส.ค. 63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69EE09D-FA0D-4866-913E-82EB98E1E509}"/>
              </a:ext>
            </a:extLst>
          </p:cNvPr>
          <p:cNvSpPr txBox="1">
            <a:spLocks/>
          </p:cNvSpPr>
          <p:nvPr/>
        </p:nvSpPr>
        <p:spPr>
          <a:xfrm>
            <a:off x="3491880" y="818120"/>
            <a:ext cx="5472608" cy="414868"/>
          </a:xfrm>
          <a:prstGeom prst="roundRect">
            <a:avLst/>
          </a:prstGeom>
          <a:ln w="28575">
            <a:solidFill>
              <a:srgbClr val="00206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j-ea"/>
                <a:cs typeface="FreesiaUPC" panose="020B0604020202020204" pitchFamily="34" charset="-34"/>
              </a:rPr>
              <a:t>สถานการณ์ปัจจุบันของตลาดส่งออก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eesiaUPC" panose="020B0604020202020204" pitchFamily="34" charset="-34"/>
              <a:ea typeface="+mj-ea"/>
              <a:cs typeface="FreesiaUPC" panose="020B0604020202020204" pitchFamily="34" charset="-34"/>
            </a:endParaRPr>
          </a:p>
        </p:txBody>
      </p:sp>
      <p:pic>
        <p:nvPicPr>
          <p:cNvPr id="10" name="Picture 9" descr="Image result for plastic beads icon png">
            <a:extLst>
              <a:ext uri="{FF2B5EF4-FFF2-40B4-BE49-F238E27FC236}">
                <a16:creationId xmlns:a16="http://schemas.microsoft.com/office/drawing/2014/main" id="{C2E9D46A-08B1-4B3C-9FA8-850C1228B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60" y="1373498"/>
            <a:ext cx="618874" cy="61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clock&#10;&#10;Description automatically generated">
            <a:extLst>
              <a:ext uri="{FF2B5EF4-FFF2-40B4-BE49-F238E27FC236}">
                <a16:creationId xmlns:a16="http://schemas.microsoft.com/office/drawing/2014/main" id="{B10E1E6A-0B43-4AAC-A9DE-F7CE04F85E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80" y="2969843"/>
            <a:ext cx="502006" cy="502006"/>
          </a:xfrm>
          <a:prstGeom prst="rect">
            <a:avLst/>
          </a:prstGeom>
        </p:spPr>
      </p:pic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2E7B63E9-0297-48B7-96D1-082EDEE39C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30" y="3607732"/>
            <a:ext cx="560051" cy="560051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46798C25-EA9A-406F-8791-CA1EAA4B0D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63" y="1942327"/>
            <a:ext cx="1099979" cy="109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99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8F425C-8713-430F-88C7-07FD4910B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8304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718" y="165280"/>
            <a:ext cx="65778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การส่งออกไปตลาดสหรัฐฯ ขยายตัวดีต่อเนื่อง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8903969-7B0C-434B-ADC2-29A6F74B2C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362109"/>
              </p:ext>
            </p:extLst>
          </p:nvPr>
        </p:nvGraphicFramePr>
        <p:xfrm>
          <a:off x="361508" y="877661"/>
          <a:ext cx="8420985" cy="40566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92442">
                  <a:extLst>
                    <a:ext uri="{9D8B030D-6E8A-4147-A177-3AD203B41FA5}">
                      <a16:colId xmlns:a16="http://schemas.microsoft.com/office/drawing/2014/main" val="428238798"/>
                    </a:ext>
                  </a:extLst>
                </a:gridCol>
                <a:gridCol w="910065">
                  <a:extLst>
                    <a:ext uri="{9D8B030D-6E8A-4147-A177-3AD203B41FA5}">
                      <a16:colId xmlns:a16="http://schemas.microsoft.com/office/drawing/2014/main" val="463517652"/>
                    </a:ext>
                  </a:extLst>
                </a:gridCol>
                <a:gridCol w="1013743">
                  <a:extLst>
                    <a:ext uri="{9D8B030D-6E8A-4147-A177-3AD203B41FA5}">
                      <a16:colId xmlns:a16="http://schemas.microsoft.com/office/drawing/2014/main" val="567778607"/>
                    </a:ext>
                  </a:extLst>
                </a:gridCol>
                <a:gridCol w="1151981">
                  <a:extLst>
                    <a:ext uri="{9D8B030D-6E8A-4147-A177-3AD203B41FA5}">
                      <a16:colId xmlns:a16="http://schemas.microsoft.com/office/drawing/2014/main" val="1877241366"/>
                    </a:ext>
                  </a:extLst>
                </a:gridCol>
                <a:gridCol w="1002225">
                  <a:extLst>
                    <a:ext uri="{9D8B030D-6E8A-4147-A177-3AD203B41FA5}">
                      <a16:colId xmlns:a16="http://schemas.microsoft.com/office/drawing/2014/main" val="1665821149"/>
                    </a:ext>
                  </a:extLst>
                </a:gridCol>
                <a:gridCol w="1002225">
                  <a:extLst>
                    <a:ext uri="{9D8B030D-6E8A-4147-A177-3AD203B41FA5}">
                      <a16:colId xmlns:a16="http://schemas.microsoft.com/office/drawing/2014/main" val="4064243240"/>
                    </a:ext>
                  </a:extLst>
                </a:gridCol>
                <a:gridCol w="1048304">
                  <a:extLst>
                    <a:ext uri="{9D8B030D-6E8A-4147-A177-3AD203B41FA5}">
                      <a16:colId xmlns:a16="http://schemas.microsoft.com/office/drawing/2014/main" val="1988269099"/>
                    </a:ext>
                  </a:extLst>
                </a:gridCol>
              </a:tblGrid>
              <a:tr h="22397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GB" sz="1400" b="1" u="none" strike="noStrike" dirty="0"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 </a:t>
                      </a: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การส่งออก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6806" marR="6806" marT="6806" marB="0" anchor="ctr">
                    <a:solidFill>
                      <a:srgbClr val="8AC9DA">
                        <a:alpha val="85098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 มูลค่า (ล้านดอลลาร์สหรัฐ)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6806" marR="6806" marT="6806" marB="0" anchor="ctr">
                    <a:solidFill>
                      <a:srgbClr val="8AC9DA">
                        <a:alpha val="85098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 อัตราขยายตัว (%</a:t>
                      </a:r>
                      <a:r>
                        <a:rPr lang="en-GB" sz="1400" b="1" u="none" strike="noStrike" dirty="0"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YoY)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6806" marR="6806" marT="6806" marB="0" anchor="ctr">
                    <a:solidFill>
                      <a:srgbClr val="8AC9DA">
                        <a:alpha val="85098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สัดส่วน (%</a:t>
                      </a:r>
                      <a:r>
                        <a:rPr lang="en-GB" sz="1400" b="1" u="none" strike="noStrike" dirty="0"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Share)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6806" marR="6806" marT="6806" marB="0" anchor="ctr">
                    <a:solidFill>
                      <a:srgbClr val="8AC9DA">
                        <a:alpha val="85098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5206173"/>
                  </a:ext>
                </a:extLst>
              </a:tr>
              <a:tr h="233961">
                <a:tc vMerge="1">
                  <a:txBody>
                    <a:bodyPr/>
                    <a:lstStyle/>
                    <a:p>
                      <a:pPr algn="ctr" rtl="0" fontAlgn="ctr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074" marR="9074" marT="9074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ส.ค.</a:t>
                      </a:r>
                    </a:p>
                  </a:txBody>
                  <a:tcPr marL="9525" marR="9525" marT="9525" marB="0" anchor="ctr">
                    <a:solidFill>
                      <a:srgbClr val="8AC9DA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ม.ค.-ส.ค.</a:t>
                      </a:r>
                    </a:p>
                  </a:txBody>
                  <a:tcPr marL="9525" marR="9525" marT="9525" marB="0" anchor="ctr">
                    <a:solidFill>
                      <a:srgbClr val="8AC9DA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ส.ค.</a:t>
                      </a:r>
                    </a:p>
                  </a:txBody>
                  <a:tcPr marL="9525" marR="9525" marT="9525" marB="0" anchor="ctr">
                    <a:solidFill>
                      <a:srgbClr val="8AC9DA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ม.ค.-ส.ค.</a:t>
                      </a:r>
                    </a:p>
                  </a:txBody>
                  <a:tcPr marL="9525" marR="9525" marT="9525" marB="0" anchor="ctr">
                    <a:solidFill>
                      <a:srgbClr val="8AC9DA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ส.ค.</a:t>
                      </a:r>
                    </a:p>
                  </a:txBody>
                  <a:tcPr marL="9525" marR="9525" marT="9525" marB="0" anchor="ctr">
                    <a:solidFill>
                      <a:srgbClr val="8AC9DA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ม.ค.-ส.ค.</a:t>
                      </a:r>
                    </a:p>
                  </a:txBody>
                  <a:tcPr marL="9525" marR="9525" marT="9525" marB="0" anchor="ctr">
                    <a:solidFill>
                      <a:srgbClr val="8AC9DA">
                        <a:alpha val="8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242803"/>
                  </a:ext>
                </a:extLst>
              </a:tr>
              <a:tr h="233961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400" b="1" u="none" strike="noStrike" dirty="0"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 มูลค่าส่งออกรวม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6806" marR="6806" marT="6806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20,212.3 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153,374.8 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-7.94 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-7.75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100.0 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100.0 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875774"/>
                  </a:ext>
                </a:extLst>
              </a:tr>
              <a:tr h="2243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400" b="1" u="none" strike="noStrike" dirty="0"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 1 ตลาดหลัก</a:t>
                      </a:r>
                      <a:r>
                        <a:rPr lang="en-US" sz="1400" b="1" u="none" strike="noStrike" dirty="0"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r>
                        <a:rPr lang="th-TH" sz="1400" b="1" u="none" strike="noStrike" dirty="0"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(</a:t>
                      </a:r>
                      <a:r>
                        <a:rPr lang="en-GB" sz="1400" b="1" u="none" strike="noStrike" dirty="0"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Matured Market)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6806" marR="6806" marT="6806" marB="0" anchor="ctr">
                    <a:solidFill>
                      <a:srgbClr val="B7DEE8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6,243.4 </a:t>
                      </a:r>
                    </a:p>
                  </a:txBody>
                  <a:tcPr marL="9525" marR="9525" marT="9525" marB="0" anchor="ctr">
                    <a:solidFill>
                      <a:srgbClr val="B7DEE8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48,910.0 </a:t>
                      </a:r>
                    </a:p>
                  </a:txBody>
                  <a:tcPr marL="9525" marR="9525" marT="9525" marB="0" anchor="ctr">
                    <a:solidFill>
                      <a:srgbClr val="B7DEE8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-4.1 </a:t>
                      </a:r>
                    </a:p>
                  </a:txBody>
                  <a:tcPr marL="9525" marR="9525" marT="9525" marB="0" anchor="ctr">
                    <a:solidFill>
                      <a:srgbClr val="B7DEE8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-6.0 </a:t>
                      </a:r>
                    </a:p>
                  </a:txBody>
                  <a:tcPr marL="9525" marR="9525" marT="9525" marB="0" anchor="ctr">
                    <a:solidFill>
                      <a:srgbClr val="B7DEE8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30.9 </a:t>
                      </a:r>
                    </a:p>
                  </a:txBody>
                  <a:tcPr marL="9525" marR="9525" marT="9525" marB="0" anchor="ctr">
                    <a:solidFill>
                      <a:srgbClr val="B7DEE8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31.9 </a:t>
                      </a:r>
                    </a:p>
                  </a:txBody>
                  <a:tcPr marL="9525" marR="9525" marT="9525" marB="0" anchor="ctr">
                    <a:solidFill>
                      <a:srgbClr val="B7DEE8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7288572"/>
                  </a:ext>
                </a:extLst>
              </a:tr>
              <a:tr h="2243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400" u="none" strike="noStrike" dirty="0"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   สหรัฐอเมริกา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6806" marR="6806" marT="6806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2,960.5 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22,271.6 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15.2 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5.9 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14.6 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14.5 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067865"/>
                  </a:ext>
                </a:extLst>
              </a:tr>
              <a:tr h="2243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400" u="none" strike="noStrike" dirty="0"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   ญี่ปุ่น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6806" marR="6806" marT="6806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1,780.6 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14,652.8 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-16.6 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-11.3 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8.8 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9.6 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245407"/>
                  </a:ext>
                </a:extLst>
              </a:tr>
              <a:tr h="2243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400" u="none" strike="noStrike" dirty="0"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   สหภาพยุโรป</a:t>
                      </a:r>
                      <a:r>
                        <a:rPr lang="en-US" sz="1400" u="none" strike="noStrike" dirty="0"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r>
                        <a:rPr lang="th-TH" sz="1400" u="none" strike="noStrike" dirty="0"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(15)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6806" marR="6806" marT="6806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1,502.3 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11,985.6 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-16.9 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-17.1 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7.4 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7.8 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681822"/>
                  </a:ext>
                </a:extLst>
              </a:tr>
              <a:tr h="2243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400" b="1" u="none" strike="noStrike" dirty="0"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 2 ตลาดศักยภาพสูง</a:t>
                      </a:r>
                      <a:r>
                        <a:rPr lang="en-US" sz="1400" b="1" u="none" strike="noStrike" dirty="0"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r>
                        <a:rPr lang="th-TH" sz="1400" b="1" u="none" strike="noStrike" dirty="0"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(</a:t>
                      </a:r>
                      <a:r>
                        <a:rPr lang="en-GB" sz="1400" b="1" u="none" strike="noStrike" dirty="0"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Dynamic Market)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6806" marR="6806" marT="6806" marB="0" anchor="ctr">
                    <a:solidFill>
                      <a:srgbClr val="B7DEE8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9,318.2</a:t>
                      </a:r>
                    </a:p>
                  </a:txBody>
                  <a:tcPr marL="9525" marR="9525" marT="9525" marB="0" anchor="ctr">
                    <a:solidFill>
                      <a:srgbClr val="B7DEE8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74,521.0</a:t>
                      </a:r>
                    </a:p>
                  </a:txBody>
                  <a:tcPr marL="9525" marR="9525" marT="9525" marB="0" anchor="ctr">
                    <a:solidFill>
                      <a:srgbClr val="B7DEE8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</a:t>
                      </a:r>
                      <a:r>
                        <a:rPr lang="en-GB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10.</a:t>
                      </a:r>
                      <a:r>
                        <a:rPr lang="th-TH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2</a:t>
                      </a:r>
                      <a:r>
                        <a:rPr lang="en-GB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B7DEE8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-8.7 </a:t>
                      </a:r>
                    </a:p>
                  </a:txBody>
                  <a:tcPr marL="9525" marR="9525" marT="9525" marB="0" anchor="ctr">
                    <a:solidFill>
                      <a:srgbClr val="B7DEE8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46.0 </a:t>
                      </a:r>
                    </a:p>
                  </a:txBody>
                  <a:tcPr marL="9525" marR="9525" marT="9525" marB="0" anchor="ctr">
                    <a:solidFill>
                      <a:srgbClr val="B7DEE8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48.5 </a:t>
                      </a:r>
                    </a:p>
                  </a:txBody>
                  <a:tcPr marL="9525" marR="9525" marT="9525" marB="0" anchor="ctr">
                    <a:solidFill>
                      <a:srgbClr val="B7DEE8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9850977"/>
                  </a:ext>
                </a:extLst>
              </a:tr>
              <a:tr h="2243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400" u="none" strike="noStrike" dirty="0"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   อาเซียน</a:t>
                      </a:r>
                      <a:r>
                        <a:rPr lang="en-US" sz="1400" u="none" strike="noStrike" dirty="0"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r>
                        <a:rPr lang="th-TH" sz="1400" u="none" strike="noStrike" dirty="0"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(9)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6806" marR="6806" marT="6806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4,476.8 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37,256.5 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-13.5 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-11.0 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22.1 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24.3 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165717"/>
                  </a:ext>
                </a:extLst>
              </a:tr>
              <a:tr h="2243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400" u="none" strike="noStrike" dirty="0"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     อาเซียนเดิม</a:t>
                      </a:r>
                      <a:r>
                        <a:rPr lang="en-US" sz="1400" u="none" strike="noStrike" dirty="0"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r>
                        <a:rPr lang="th-TH" sz="1400" u="none" strike="noStrike" dirty="0"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(5)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6806" marR="6806" marT="6806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2,537.3 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21,244.2 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-16.5 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-10.6 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12.6 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13.9 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865497"/>
                  </a:ext>
                </a:extLst>
              </a:tr>
              <a:tr h="224314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     CLMV (4)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6806" marR="6806" marT="6806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1,939.4 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16,012.3 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-9.3 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-11.5 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9.6 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10.4 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4829953"/>
                  </a:ext>
                </a:extLst>
              </a:tr>
              <a:tr h="2243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400" u="none" strike="noStrike" dirty="0"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   จีน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6806" marR="6806" marT="6806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2,569.6 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19,625.3 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-4.0 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3.3 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12.7 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12.8 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157090"/>
                  </a:ext>
                </a:extLst>
              </a:tr>
              <a:tr h="2243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400" u="none" strike="noStrike" dirty="0"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   เอเชียใต้ (8)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6806" marR="6806" marT="6806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 </a:t>
                      </a:r>
                      <a:r>
                        <a:rPr lang="en-GB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656.8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4</a:t>
                      </a:r>
                      <a:r>
                        <a:rPr lang="th-TH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,</a:t>
                      </a:r>
                      <a:r>
                        <a:rPr lang="en-GB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718.9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-17.6 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-34.9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3.2 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3.0 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538578"/>
                  </a:ext>
                </a:extLst>
              </a:tr>
              <a:tr h="224314"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u="none" strike="noStrike" dirty="0"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     อินเดีย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6806" marR="6806" marT="6806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473.1 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3,306.1 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</a:t>
                      </a:r>
                      <a:r>
                        <a:rPr lang="en-GB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18.</a:t>
                      </a:r>
                      <a:r>
                        <a:rPr lang="th-TH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8</a:t>
                      </a:r>
                      <a:r>
                        <a:rPr lang="en-GB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-37.3 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2.3 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2.2 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995793"/>
                  </a:ext>
                </a:extLst>
              </a:tr>
              <a:tr h="2243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400" b="1" u="none" strike="noStrike" dirty="0"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 3 ตลาดศักยภาพระดับรอง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6806" marR="6806" marT="6806" marB="0" anchor="ctr">
                    <a:solidFill>
                      <a:srgbClr val="B7DEE8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2,910.2 </a:t>
                      </a:r>
                    </a:p>
                  </a:txBody>
                  <a:tcPr marL="9525" marR="9525" marT="9525" marB="0" anchor="ctr">
                    <a:solidFill>
                      <a:srgbClr val="B7DEE8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22,397.9 </a:t>
                      </a:r>
                    </a:p>
                  </a:txBody>
                  <a:tcPr marL="9525" marR="9525" marT="9525" marB="0" anchor="ctr">
                    <a:solidFill>
                      <a:srgbClr val="B7DEE8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-24.3 </a:t>
                      </a:r>
                    </a:p>
                  </a:txBody>
                  <a:tcPr marL="9525" marR="9525" marT="9525" marB="0" anchor="ctr">
                    <a:solidFill>
                      <a:srgbClr val="B7DEE8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-18.9 </a:t>
                      </a:r>
                    </a:p>
                  </a:txBody>
                  <a:tcPr marL="9525" marR="9525" marT="9525" marB="0" anchor="ctr">
                    <a:solidFill>
                      <a:srgbClr val="B7DEE8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14.4 </a:t>
                      </a:r>
                    </a:p>
                  </a:txBody>
                  <a:tcPr marL="9525" marR="9525" marT="9525" marB="0" anchor="ctr">
                    <a:solidFill>
                      <a:srgbClr val="B7DEE8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14.6 </a:t>
                      </a:r>
                    </a:p>
                  </a:txBody>
                  <a:tcPr marL="9525" marR="9525" marT="9525" marB="0" anchor="ctr">
                    <a:solidFill>
                      <a:srgbClr val="B7DEE8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001769"/>
                  </a:ext>
                </a:extLst>
              </a:tr>
              <a:tr h="2243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400" u="none" strike="noStrike" dirty="0"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   ทวีปออสเตรเลีย (25)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6806" marR="6806" marT="6806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1,131.0 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7,357.1 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-22.5 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-15.4 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5.6 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4.8 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6712279"/>
                  </a:ext>
                </a:extLst>
              </a:tr>
              <a:tr h="2243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400" u="none" strike="noStrike" dirty="0"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   ตะวันออกกลาง (15)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6806" marR="6806" marT="6806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502.8 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4,807.7 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-30.3 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-13.1 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2.5 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3.1 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687724"/>
                  </a:ext>
                </a:extLst>
              </a:tr>
              <a:tr h="224314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 dirty="0"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   กลุ่ม </a:t>
                      </a:r>
                      <a:r>
                        <a:rPr lang="en-GB" sz="1400" u="none" strike="noStrike" dirty="0"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CIS</a:t>
                      </a:r>
                      <a:r>
                        <a:rPr lang="th-TH" sz="1400" u="none" strike="noStrike" dirty="0"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r>
                        <a:rPr lang="en-GB" sz="1400" u="none" strike="noStrike" dirty="0"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(12)</a:t>
                      </a:r>
                      <a:r>
                        <a:rPr lang="th-TH" sz="1400" u="none" strike="noStrike" dirty="0"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r>
                        <a:rPr lang="en-GB" sz="1400" u="none" strike="noStrike" dirty="0"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(</a:t>
                      </a:r>
                      <a:r>
                        <a:rPr lang="th-TH" sz="1400" u="none" strike="noStrike" dirty="0"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รวมรัสเซียเดิม)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6806" marR="6806" marT="6806" marB="0" anchor="b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68.1 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631.8 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-43.4 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-27.8 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0.3 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0.4 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9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744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646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83353" y="4519341"/>
            <a:ext cx="2133600" cy="273844"/>
          </a:xfrm>
        </p:spPr>
        <p:txBody>
          <a:bodyPr/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B86AE-BB22-4143-9AF9-164BBE488D17}" type="slidenum"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F245C7-B505-42D0-8C1E-C844320E34C1}"/>
              </a:ext>
            </a:extLst>
          </p:cNvPr>
          <p:cNvSpPr txBox="1">
            <a:spLocks/>
          </p:cNvSpPr>
          <p:nvPr/>
        </p:nvSpPr>
        <p:spPr>
          <a:xfrm>
            <a:off x="6096020" y="811659"/>
            <a:ext cx="2807331" cy="2025912"/>
          </a:xfrm>
          <a:prstGeom prst="roundRect">
            <a:avLst>
              <a:gd name="adj" fmla="val 7231"/>
            </a:avLst>
          </a:prstGeom>
          <a:solidFill>
            <a:srgbClr val="DBEEF4">
              <a:alpha val="80000"/>
            </a:srgbClr>
          </a:solidFill>
          <a:ln>
            <a:noFill/>
          </a:ln>
          <a:effectLst/>
        </p:spPr>
        <p:txBody>
          <a:bodyPr vert="horz" lIns="36000" tIns="36000" rIns="36000" bIns="36000" rtlCol="0" anchor="t" anchorCtr="0">
            <a:noAutofit/>
          </a:bodyPr>
          <a:lstStyle>
            <a:lvl1pPr algn="ctr" defTabSz="914362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12" marR="0" lvl="0" indent="-360345" algn="thaiDist" defTabSz="914333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itchFamily="34" charset="-34"/>
              <a:ea typeface="+mj-ea"/>
              <a:cs typeface="TH SarabunPSK" pitchFamily="34" charset="-34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8A25A16-0D1D-425D-8F9E-A79440A37DD5}"/>
              </a:ext>
            </a:extLst>
          </p:cNvPr>
          <p:cNvSpPr txBox="1">
            <a:spLocks/>
          </p:cNvSpPr>
          <p:nvPr/>
        </p:nvSpPr>
        <p:spPr>
          <a:xfrm>
            <a:off x="3147695" y="811659"/>
            <a:ext cx="2807331" cy="2047542"/>
          </a:xfrm>
          <a:prstGeom prst="roundRect">
            <a:avLst>
              <a:gd name="adj" fmla="val 7231"/>
            </a:avLst>
          </a:prstGeom>
          <a:solidFill>
            <a:srgbClr val="DBEEF4">
              <a:alpha val="80000"/>
            </a:srgbClr>
          </a:solidFill>
          <a:ln>
            <a:noFill/>
          </a:ln>
          <a:effectLst/>
        </p:spPr>
        <p:txBody>
          <a:bodyPr vert="horz" lIns="36000" tIns="36000" rIns="36000" bIns="36000" rtlCol="0" anchor="t" anchorCtr="0">
            <a:noAutofit/>
          </a:bodyPr>
          <a:lstStyle>
            <a:lvl1pPr algn="ctr" defTabSz="914362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12" marR="0" lvl="0" indent="-360345" algn="thaiDist" defTabSz="914333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itchFamily="34" charset="-34"/>
              <a:ea typeface="+mj-ea"/>
              <a:cs typeface="TH SarabunPSK" pitchFamily="34" charset="-34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2B12242-B015-4B23-964F-135FDF0A1F74}"/>
              </a:ext>
            </a:extLst>
          </p:cNvPr>
          <p:cNvSpPr txBox="1">
            <a:spLocks/>
          </p:cNvSpPr>
          <p:nvPr/>
        </p:nvSpPr>
        <p:spPr>
          <a:xfrm>
            <a:off x="210170" y="815662"/>
            <a:ext cx="2807331" cy="2047542"/>
          </a:xfrm>
          <a:prstGeom prst="roundRect">
            <a:avLst>
              <a:gd name="adj" fmla="val 7231"/>
            </a:avLst>
          </a:prstGeom>
          <a:solidFill>
            <a:srgbClr val="DBEEF4">
              <a:alpha val="80000"/>
            </a:srgbClr>
          </a:solidFill>
          <a:ln>
            <a:noFill/>
          </a:ln>
          <a:effectLst/>
        </p:spPr>
        <p:txBody>
          <a:bodyPr vert="horz" lIns="36000" tIns="36000" rIns="36000" bIns="36000" rtlCol="0" anchor="t" anchorCtr="0">
            <a:noAutofit/>
          </a:bodyPr>
          <a:lstStyle>
            <a:lvl1pPr algn="ctr" defTabSz="914362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12" marR="0" lvl="0" indent="-360345" algn="thaiDist" defTabSz="914333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itchFamily="34" charset="-34"/>
              <a:ea typeface="+mj-ea"/>
              <a:cs typeface="TH SarabunPSK" pitchFamily="34" charset="-34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1B331CF-01F9-492B-B304-978757F19D47}"/>
              </a:ext>
            </a:extLst>
          </p:cNvPr>
          <p:cNvSpPr txBox="1">
            <a:spLocks/>
          </p:cNvSpPr>
          <p:nvPr/>
        </p:nvSpPr>
        <p:spPr>
          <a:xfrm>
            <a:off x="6091547" y="3002457"/>
            <a:ext cx="2807331" cy="2025911"/>
          </a:xfrm>
          <a:prstGeom prst="roundRect">
            <a:avLst>
              <a:gd name="adj" fmla="val 7231"/>
            </a:avLst>
          </a:prstGeom>
          <a:solidFill>
            <a:srgbClr val="DBEEF4">
              <a:alpha val="80000"/>
            </a:srgbClr>
          </a:solidFill>
          <a:ln>
            <a:noFill/>
          </a:ln>
          <a:effectLst/>
        </p:spPr>
        <p:txBody>
          <a:bodyPr vert="horz" lIns="36000" tIns="36000" rIns="36000" bIns="36000" rtlCol="0" anchor="t" anchorCtr="0">
            <a:noAutofit/>
          </a:bodyPr>
          <a:lstStyle>
            <a:lvl1pPr algn="ctr" defTabSz="914362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12" marR="0" lvl="0" indent="-360345" algn="thaiDist" defTabSz="914333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itchFamily="34" charset="-34"/>
              <a:ea typeface="+mj-ea"/>
              <a:cs typeface="TH SarabunPSK" pitchFamily="34" charset="-34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EE78816-0BF9-4329-8473-C1E1535E55DD}"/>
              </a:ext>
            </a:extLst>
          </p:cNvPr>
          <p:cNvSpPr txBox="1">
            <a:spLocks/>
          </p:cNvSpPr>
          <p:nvPr/>
        </p:nvSpPr>
        <p:spPr>
          <a:xfrm>
            <a:off x="3141496" y="3004778"/>
            <a:ext cx="2807331" cy="2023589"/>
          </a:xfrm>
          <a:prstGeom prst="roundRect">
            <a:avLst>
              <a:gd name="adj" fmla="val 7231"/>
            </a:avLst>
          </a:prstGeom>
          <a:solidFill>
            <a:srgbClr val="DBEEF4">
              <a:alpha val="80000"/>
            </a:srgbClr>
          </a:solidFill>
          <a:ln>
            <a:noFill/>
          </a:ln>
          <a:effectLst/>
        </p:spPr>
        <p:txBody>
          <a:bodyPr vert="horz" lIns="36000" tIns="36000" rIns="36000" bIns="36000" rtlCol="0" anchor="t" anchorCtr="0">
            <a:noAutofit/>
          </a:bodyPr>
          <a:lstStyle>
            <a:lvl1pPr algn="ctr" defTabSz="914362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12" marR="0" lvl="0" indent="-360345" algn="thaiDist" defTabSz="914333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itchFamily="34" charset="-34"/>
              <a:ea typeface="+mj-ea"/>
              <a:cs typeface="TH SarabunPSK" pitchFamily="34" charset="-34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93946FC-73DC-4C29-AEB7-93C117EC95D9}"/>
              </a:ext>
            </a:extLst>
          </p:cNvPr>
          <p:cNvSpPr txBox="1">
            <a:spLocks/>
          </p:cNvSpPr>
          <p:nvPr/>
        </p:nvSpPr>
        <p:spPr>
          <a:xfrm>
            <a:off x="191195" y="3011420"/>
            <a:ext cx="2807331" cy="2016945"/>
          </a:xfrm>
          <a:prstGeom prst="roundRect">
            <a:avLst>
              <a:gd name="adj" fmla="val 7231"/>
            </a:avLst>
          </a:prstGeom>
          <a:solidFill>
            <a:srgbClr val="DBEEF4">
              <a:alpha val="80000"/>
            </a:srgbClr>
          </a:solidFill>
          <a:ln>
            <a:noFill/>
          </a:ln>
          <a:effectLst/>
        </p:spPr>
        <p:txBody>
          <a:bodyPr vert="horz" lIns="36000" tIns="36000" rIns="36000" bIns="36000" rtlCol="0" anchor="t" anchorCtr="0">
            <a:noAutofit/>
          </a:bodyPr>
          <a:lstStyle>
            <a:lvl1pPr algn="ctr" defTabSz="914362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12" marR="0" lvl="0" indent="-360345" algn="thaiDist" defTabSz="914333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itchFamily="34" charset="-34"/>
              <a:ea typeface="+mj-ea"/>
              <a:cs typeface="TH SarabunPSK" pitchFamily="34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7F0ECC-CAA3-453C-8B54-1CEACC296AD9}"/>
              </a:ext>
            </a:extLst>
          </p:cNvPr>
          <p:cNvSpPr txBox="1"/>
          <p:nvPr/>
        </p:nvSpPr>
        <p:spPr>
          <a:xfrm>
            <a:off x="1" y="35869"/>
            <a:ext cx="6372200" cy="523220"/>
          </a:xfrm>
          <a:prstGeom prst="rect">
            <a:avLst/>
          </a:prstGeom>
          <a:solidFill>
            <a:srgbClr val="31859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การส่งออกไปตลาดหลัก</a:t>
            </a:r>
          </a:p>
        </p:txBody>
      </p:sp>
      <p:sp>
        <p:nvSpPr>
          <p:cNvPr id="16" name="TextBox 25">
            <a:extLst>
              <a:ext uri="{FF2B5EF4-FFF2-40B4-BE49-F238E27FC236}">
                <a16:creationId xmlns:a16="http://schemas.microsoft.com/office/drawing/2014/main" id="{F3B492E1-8041-4F43-89D0-7E42387F4C55}"/>
              </a:ext>
            </a:extLst>
          </p:cNvPr>
          <p:cNvSpPr txBox="1"/>
          <p:nvPr/>
        </p:nvSpPr>
        <p:spPr>
          <a:xfrm>
            <a:off x="6128092" y="3100179"/>
            <a:ext cx="773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USD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mn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</p:txBody>
      </p:sp>
      <p:sp>
        <p:nvSpPr>
          <p:cNvPr id="19" name="TextBox 25">
            <a:extLst>
              <a:ext uri="{FF2B5EF4-FFF2-40B4-BE49-F238E27FC236}">
                <a16:creationId xmlns:a16="http://schemas.microsoft.com/office/drawing/2014/main" id="{92A21E07-19EE-43F0-ACC1-D582CDA892E1}"/>
              </a:ext>
            </a:extLst>
          </p:cNvPr>
          <p:cNvSpPr txBox="1"/>
          <p:nvPr/>
        </p:nvSpPr>
        <p:spPr>
          <a:xfrm>
            <a:off x="223359" y="3100179"/>
            <a:ext cx="792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USD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mn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</p:txBody>
      </p:sp>
      <p:sp>
        <p:nvSpPr>
          <p:cNvPr id="22" name="TextBox 25">
            <a:extLst>
              <a:ext uri="{FF2B5EF4-FFF2-40B4-BE49-F238E27FC236}">
                <a16:creationId xmlns:a16="http://schemas.microsoft.com/office/drawing/2014/main" id="{2AED292C-85D0-45DC-8CCA-E5A8BF69AFD4}"/>
              </a:ext>
            </a:extLst>
          </p:cNvPr>
          <p:cNvSpPr txBox="1"/>
          <p:nvPr/>
        </p:nvSpPr>
        <p:spPr>
          <a:xfrm>
            <a:off x="3202181" y="3139743"/>
            <a:ext cx="800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USD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mn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</p:txBody>
      </p:sp>
      <p:grpSp>
        <p:nvGrpSpPr>
          <p:cNvPr id="23" name="กลุ่ม 5">
            <a:extLst>
              <a:ext uri="{FF2B5EF4-FFF2-40B4-BE49-F238E27FC236}">
                <a16:creationId xmlns:a16="http://schemas.microsoft.com/office/drawing/2014/main" id="{58C9F8E2-8F91-406B-8EF9-823746FF6B03}"/>
              </a:ext>
            </a:extLst>
          </p:cNvPr>
          <p:cNvGrpSpPr/>
          <p:nvPr/>
        </p:nvGrpSpPr>
        <p:grpSpPr>
          <a:xfrm>
            <a:off x="232237" y="815663"/>
            <a:ext cx="2829062" cy="2051853"/>
            <a:chOff x="4757459" y="-28459"/>
            <a:chExt cx="4668930" cy="2453467"/>
          </a:xfrm>
        </p:grpSpPr>
        <p:graphicFrame>
          <p:nvGraphicFramePr>
            <p:cNvPr id="24" name="Chart 2">
              <a:extLst>
                <a:ext uri="{FF2B5EF4-FFF2-40B4-BE49-F238E27FC236}">
                  <a16:creationId xmlns:a16="http://schemas.microsoft.com/office/drawing/2014/main" id="{A558E194-81B4-4EDD-AC69-0A2F84CB2FE2}"/>
                </a:ext>
              </a:extLst>
            </p:cNvPr>
            <p:cNvGraphicFramePr/>
            <p:nvPr/>
          </p:nvGraphicFramePr>
          <p:xfrm>
            <a:off x="4794222" y="-28459"/>
            <a:ext cx="4632167" cy="24534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B487D159-6392-485E-BA1F-F8252FB8CB7B}"/>
                </a:ext>
              </a:extLst>
            </p:cNvPr>
            <p:cNvSpPr txBox="1"/>
            <p:nvPr/>
          </p:nvSpPr>
          <p:spPr>
            <a:xfrm>
              <a:off x="4757459" y="128913"/>
              <a:ext cx="1206170" cy="368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eesiaUPC" panose="020B0604020202020204" pitchFamily="34" charset="-34"/>
                  <a:ea typeface="+mn-ea"/>
                  <a:cs typeface="FreesiaUPC" panose="020B0604020202020204" pitchFamily="34" charset="-34"/>
                </a:rPr>
                <a:t>USD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eesiaUPC" panose="020B0604020202020204" pitchFamily="34" charset="-34"/>
                  <a:ea typeface="+mn-ea"/>
                  <a:cs typeface="FreesiaUPC" panose="020B0604020202020204" pitchFamily="34" charset="-34"/>
                </a:rPr>
                <a:t> </a:t>
              </a:r>
              <a:r>
                <a:rPr kumimoji="0" lang="en-GB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eesiaUPC" panose="020B0604020202020204" pitchFamily="34" charset="-34"/>
                  <a:ea typeface="+mn-ea"/>
                  <a:cs typeface="FreesiaUPC" panose="020B0604020202020204" pitchFamily="34" charset="-34"/>
                </a:rPr>
                <a:t>mn</a:t>
              </a:r>
              <a:endPara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endParaRPr>
            </a:p>
          </p:txBody>
        </p:sp>
      </p:grpSp>
      <p:sp>
        <p:nvSpPr>
          <p:cNvPr id="28" name="TextBox 25">
            <a:extLst>
              <a:ext uri="{FF2B5EF4-FFF2-40B4-BE49-F238E27FC236}">
                <a16:creationId xmlns:a16="http://schemas.microsoft.com/office/drawing/2014/main" id="{D62972B5-B381-4554-A17C-D289ECF952FD}"/>
              </a:ext>
            </a:extLst>
          </p:cNvPr>
          <p:cNvSpPr txBox="1"/>
          <p:nvPr/>
        </p:nvSpPr>
        <p:spPr>
          <a:xfrm>
            <a:off x="3223946" y="944097"/>
            <a:ext cx="779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USD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mn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</p:txBody>
      </p:sp>
      <p:sp>
        <p:nvSpPr>
          <p:cNvPr id="31" name="TextBox 25">
            <a:extLst>
              <a:ext uri="{FF2B5EF4-FFF2-40B4-BE49-F238E27FC236}">
                <a16:creationId xmlns:a16="http://schemas.microsoft.com/office/drawing/2014/main" id="{8639E5BC-E8CE-4092-80CD-61E5FFA00704}"/>
              </a:ext>
            </a:extLst>
          </p:cNvPr>
          <p:cNvSpPr txBox="1"/>
          <p:nvPr/>
        </p:nvSpPr>
        <p:spPr>
          <a:xfrm>
            <a:off x="6163538" y="915126"/>
            <a:ext cx="73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USD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mn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3CFB447-8014-4320-935F-4ECCA1F7CCFB}"/>
              </a:ext>
            </a:extLst>
          </p:cNvPr>
          <p:cNvGrpSpPr/>
          <p:nvPr/>
        </p:nvGrpSpPr>
        <p:grpSpPr>
          <a:xfrm>
            <a:off x="1314162" y="1105843"/>
            <a:ext cx="636901" cy="369332"/>
            <a:chOff x="630249" y="922858"/>
            <a:chExt cx="636901" cy="36933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6EB10DA-55B0-42D3-A73F-78AE912DEF20}"/>
                </a:ext>
              </a:extLst>
            </p:cNvPr>
            <p:cNvSpPr txBox="1"/>
            <p:nvPr/>
          </p:nvSpPr>
          <p:spPr>
            <a:xfrm>
              <a:off x="630249" y="922858"/>
              <a:ext cx="6369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eesiaUPC" pitchFamily="34" charset="-34"/>
                  <a:ea typeface="+mn-ea"/>
                  <a:cs typeface="FreesiaUPC" pitchFamily="34" charset="-34"/>
                </a:rPr>
                <a:t>+</a:t>
              </a: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eesiaUPC" pitchFamily="34" charset="-34"/>
                  <a:ea typeface="+mn-ea"/>
                  <a:cs typeface="FreesiaUPC" pitchFamily="34" charset="-34"/>
                </a:rPr>
                <a:t>15.2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DABEB07-24E3-4515-BDAB-755DA4C565B1}"/>
                </a:ext>
              </a:extLst>
            </p:cNvPr>
            <p:cNvSpPr/>
            <p:nvPr/>
          </p:nvSpPr>
          <p:spPr>
            <a:xfrm>
              <a:off x="691101" y="961609"/>
              <a:ext cx="532608" cy="322608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Slide Number Placeholder 3">
            <a:extLst>
              <a:ext uri="{FF2B5EF4-FFF2-40B4-BE49-F238E27FC236}">
                <a16:creationId xmlns:a16="http://schemas.microsoft.com/office/drawing/2014/main" id="{323B6F8E-3764-4086-8CAA-8FED182C4E49}"/>
              </a:ext>
            </a:extLst>
          </p:cNvPr>
          <p:cNvSpPr txBox="1">
            <a:spLocks/>
          </p:cNvSpPr>
          <p:nvPr/>
        </p:nvSpPr>
        <p:spPr>
          <a:xfrm>
            <a:off x="6865105" y="481818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B86AE-BB22-4143-9AF9-164BBE488D17}" type="slidenum"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52" name="Chart 2">
            <a:extLst>
              <a:ext uri="{FF2B5EF4-FFF2-40B4-BE49-F238E27FC236}">
                <a16:creationId xmlns:a16="http://schemas.microsoft.com/office/drawing/2014/main" id="{7C4E391D-5A12-43C8-87DF-401A2FEA32EA}"/>
              </a:ext>
            </a:extLst>
          </p:cNvPr>
          <p:cNvGraphicFramePr/>
          <p:nvPr/>
        </p:nvGraphicFramePr>
        <p:xfrm>
          <a:off x="3218738" y="804314"/>
          <a:ext cx="2806786" cy="2051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3" name="Chart 2">
            <a:extLst>
              <a:ext uri="{FF2B5EF4-FFF2-40B4-BE49-F238E27FC236}">
                <a16:creationId xmlns:a16="http://schemas.microsoft.com/office/drawing/2014/main" id="{2FAD276C-BB6D-45CE-BC57-5D08CE81FB19}"/>
              </a:ext>
            </a:extLst>
          </p:cNvPr>
          <p:cNvGraphicFramePr/>
          <p:nvPr/>
        </p:nvGraphicFramePr>
        <p:xfrm>
          <a:off x="6126870" y="785719"/>
          <a:ext cx="2806786" cy="2051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4" name="Chart 2">
            <a:extLst>
              <a:ext uri="{FF2B5EF4-FFF2-40B4-BE49-F238E27FC236}">
                <a16:creationId xmlns:a16="http://schemas.microsoft.com/office/drawing/2014/main" id="{A7A8D637-3028-43A9-BE4F-7BC7A3514B1B}"/>
              </a:ext>
            </a:extLst>
          </p:cNvPr>
          <p:cNvGraphicFramePr/>
          <p:nvPr/>
        </p:nvGraphicFramePr>
        <p:xfrm>
          <a:off x="253047" y="3003799"/>
          <a:ext cx="2806786" cy="2051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5" name="Chart 2">
            <a:extLst>
              <a:ext uri="{FF2B5EF4-FFF2-40B4-BE49-F238E27FC236}">
                <a16:creationId xmlns:a16="http://schemas.microsoft.com/office/drawing/2014/main" id="{BB7749B8-8A6F-4A25-A1C5-082CA5950471}"/>
              </a:ext>
            </a:extLst>
          </p:cNvPr>
          <p:cNvGraphicFramePr/>
          <p:nvPr/>
        </p:nvGraphicFramePr>
        <p:xfrm>
          <a:off x="3188394" y="3011421"/>
          <a:ext cx="2806786" cy="1985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6" name="Chart 2">
            <a:extLst>
              <a:ext uri="{FF2B5EF4-FFF2-40B4-BE49-F238E27FC236}">
                <a16:creationId xmlns:a16="http://schemas.microsoft.com/office/drawing/2014/main" id="{43172B24-55D9-43F0-8841-A316F3E47771}"/>
              </a:ext>
            </a:extLst>
          </p:cNvPr>
          <p:cNvGraphicFramePr/>
          <p:nvPr/>
        </p:nvGraphicFramePr>
        <p:xfrm>
          <a:off x="6122696" y="3002456"/>
          <a:ext cx="2806786" cy="1988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pSp>
        <p:nvGrpSpPr>
          <p:cNvPr id="44" name="Group 43">
            <a:extLst>
              <a:ext uri="{FF2B5EF4-FFF2-40B4-BE49-F238E27FC236}">
                <a16:creationId xmlns:a16="http://schemas.microsoft.com/office/drawing/2014/main" id="{6C4B320E-77ED-4488-8E86-6C095C9AC8CF}"/>
              </a:ext>
            </a:extLst>
          </p:cNvPr>
          <p:cNvGrpSpPr/>
          <p:nvPr/>
        </p:nvGrpSpPr>
        <p:grpSpPr>
          <a:xfrm>
            <a:off x="4333744" y="1086467"/>
            <a:ext cx="636901" cy="369332"/>
            <a:chOff x="634630" y="922858"/>
            <a:chExt cx="636901" cy="369332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E356A27-D4AA-4192-B3EC-D331A49762A6}"/>
                </a:ext>
              </a:extLst>
            </p:cNvPr>
            <p:cNvSpPr txBox="1"/>
            <p:nvPr/>
          </p:nvSpPr>
          <p:spPr>
            <a:xfrm>
              <a:off x="634630" y="922858"/>
              <a:ext cx="6369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eesiaUPC" pitchFamily="34" charset="-34"/>
                  <a:ea typeface="+mn-ea"/>
                  <a:cs typeface="FreesiaUPC" pitchFamily="34" charset="-34"/>
                </a:rPr>
                <a:t>-4.0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endParaRP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631452C-D418-4D91-B359-6C51834ABF4F}"/>
                </a:ext>
              </a:extLst>
            </p:cNvPr>
            <p:cNvSpPr/>
            <p:nvPr/>
          </p:nvSpPr>
          <p:spPr>
            <a:xfrm>
              <a:off x="682712" y="961609"/>
              <a:ext cx="532608" cy="32260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113AC1B-D877-4452-94FB-0DB87660EBF1}"/>
              </a:ext>
            </a:extLst>
          </p:cNvPr>
          <p:cNvGrpSpPr/>
          <p:nvPr/>
        </p:nvGrpSpPr>
        <p:grpSpPr>
          <a:xfrm>
            <a:off x="7343314" y="1078494"/>
            <a:ext cx="636901" cy="369332"/>
            <a:chOff x="634630" y="922858"/>
            <a:chExt cx="636901" cy="36933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4EFD152-BCD0-4F01-AE12-D5344E37874B}"/>
                </a:ext>
              </a:extLst>
            </p:cNvPr>
            <p:cNvSpPr txBox="1"/>
            <p:nvPr/>
          </p:nvSpPr>
          <p:spPr>
            <a:xfrm>
              <a:off x="634630" y="922858"/>
              <a:ext cx="63690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eesiaUPC" pitchFamily="34" charset="-34"/>
                  <a:ea typeface="+mn-ea"/>
                  <a:cs typeface="FreesiaUPC" pitchFamily="34" charset="-34"/>
                </a:rPr>
                <a:t>-</a:t>
              </a: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eesiaUPC" pitchFamily="34" charset="-34"/>
                  <a:ea typeface="+mn-ea"/>
                  <a:cs typeface="FreesiaUPC" pitchFamily="34" charset="-34"/>
                </a:rPr>
                <a:t>16.6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endParaRP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05C1524-03EE-40F7-950C-CDD9D34D4BE8}"/>
                </a:ext>
              </a:extLst>
            </p:cNvPr>
            <p:cNvSpPr/>
            <p:nvPr/>
          </p:nvSpPr>
          <p:spPr>
            <a:xfrm>
              <a:off x="682712" y="961609"/>
              <a:ext cx="532608" cy="32260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3D8B910-721C-4F7E-9227-EA67EDC2181B}"/>
              </a:ext>
            </a:extLst>
          </p:cNvPr>
          <p:cNvGrpSpPr/>
          <p:nvPr/>
        </p:nvGrpSpPr>
        <p:grpSpPr>
          <a:xfrm>
            <a:off x="1331640" y="3311567"/>
            <a:ext cx="636901" cy="370271"/>
            <a:chOff x="655650" y="922858"/>
            <a:chExt cx="636901" cy="36135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D42B1D4-5CAF-42AC-AFF5-DE5ADE8F20CA}"/>
                </a:ext>
              </a:extLst>
            </p:cNvPr>
            <p:cNvSpPr txBox="1"/>
            <p:nvPr/>
          </p:nvSpPr>
          <p:spPr>
            <a:xfrm>
              <a:off x="655650" y="922858"/>
              <a:ext cx="636901" cy="360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eesiaUPC" pitchFamily="34" charset="-34"/>
                  <a:ea typeface="+mn-ea"/>
                  <a:cs typeface="FreesiaUPC" pitchFamily="34" charset="-34"/>
                </a:rPr>
                <a:t>-</a:t>
              </a: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eesiaUPC" pitchFamily="34" charset="-34"/>
                  <a:ea typeface="+mn-ea"/>
                  <a:cs typeface="FreesiaUPC" pitchFamily="34" charset="-34"/>
                </a:rPr>
                <a:t>16.9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C2FB13CE-2BB2-4F1A-85F4-E9C4E087294E}"/>
                </a:ext>
              </a:extLst>
            </p:cNvPr>
            <p:cNvSpPr/>
            <p:nvPr/>
          </p:nvSpPr>
          <p:spPr>
            <a:xfrm>
              <a:off x="713164" y="961609"/>
              <a:ext cx="532608" cy="32260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747CA1A-0E20-44CF-BA35-1770AD76876D}"/>
              </a:ext>
            </a:extLst>
          </p:cNvPr>
          <p:cNvGrpSpPr/>
          <p:nvPr/>
        </p:nvGrpSpPr>
        <p:grpSpPr>
          <a:xfrm>
            <a:off x="4382552" y="3288023"/>
            <a:ext cx="873758" cy="369332"/>
            <a:chOff x="655650" y="922858"/>
            <a:chExt cx="636901" cy="36933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2902DF0-D164-468F-AD31-B019E36FD6E8}"/>
                </a:ext>
              </a:extLst>
            </p:cNvPr>
            <p:cNvSpPr txBox="1"/>
            <p:nvPr/>
          </p:nvSpPr>
          <p:spPr>
            <a:xfrm>
              <a:off x="655650" y="922858"/>
              <a:ext cx="6369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eesiaUPC" pitchFamily="34" charset="-34"/>
                  <a:ea typeface="+mn-ea"/>
                  <a:cs typeface="FreesiaUPC" pitchFamily="34" charset="-34"/>
                </a:rPr>
                <a:t>-</a:t>
              </a: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eesiaUPC" pitchFamily="34" charset="-34"/>
                  <a:ea typeface="+mn-ea"/>
                  <a:cs typeface="FreesiaUPC" pitchFamily="34" charset="-34"/>
                </a:rPr>
                <a:t>16.5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A93CE6F9-32F4-45F8-90FB-1DB7DA34B6F5}"/>
                </a:ext>
              </a:extLst>
            </p:cNvPr>
            <p:cNvSpPr/>
            <p:nvPr/>
          </p:nvSpPr>
          <p:spPr>
            <a:xfrm>
              <a:off x="763162" y="959357"/>
              <a:ext cx="417778" cy="32260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DDE373D-9192-4E0C-8338-61F9F9A505CE}"/>
              </a:ext>
            </a:extLst>
          </p:cNvPr>
          <p:cNvGrpSpPr/>
          <p:nvPr/>
        </p:nvGrpSpPr>
        <p:grpSpPr>
          <a:xfrm>
            <a:off x="7286321" y="3277798"/>
            <a:ext cx="732963" cy="372424"/>
            <a:chOff x="591118" y="922858"/>
            <a:chExt cx="732963" cy="361359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CD81626-3479-4636-B844-6EF385E37EFD}"/>
                </a:ext>
              </a:extLst>
            </p:cNvPr>
            <p:cNvSpPr txBox="1"/>
            <p:nvPr/>
          </p:nvSpPr>
          <p:spPr>
            <a:xfrm>
              <a:off x="591118" y="922858"/>
              <a:ext cx="732963" cy="358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eesiaUPC" pitchFamily="34" charset="-34"/>
                  <a:ea typeface="+mn-ea"/>
                  <a:cs typeface="FreesiaUPC" pitchFamily="34" charset="-34"/>
                </a:rPr>
                <a:t>-</a:t>
              </a: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eesiaUPC" pitchFamily="34" charset="-34"/>
                  <a:ea typeface="+mn-ea"/>
                  <a:cs typeface="FreesiaUPC" pitchFamily="34" charset="-34"/>
                </a:rPr>
                <a:t>9.3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endParaRP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1368C08D-B2BA-428A-9749-9B902918AE5D}"/>
                </a:ext>
              </a:extLst>
            </p:cNvPr>
            <p:cNvSpPr/>
            <p:nvPr/>
          </p:nvSpPr>
          <p:spPr>
            <a:xfrm>
              <a:off x="682712" y="961609"/>
              <a:ext cx="532608" cy="32260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1925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B86AE-BB22-4143-9AF9-164BBE488D17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107504" y="137467"/>
            <a:ext cx="4680520" cy="7150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การนำเข้าสินค้าของไทย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304713" y="1342994"/>
          <a:ext cx="4195278" cy="3100961"/>
        </p:xfrm>
        <a:graphic>
          <a:graphicData uri="http://schemas.openxmlformats.org/drawingml/2006/table">
            <a:tbl>
              <a:tblPr/>
              <a:tblGrid>
                <a:gridCol w="2480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7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71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274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i="0" u="none" strike="noStrike" kern="0" baseline="0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รายการ</a:t>
                      </a:r>
                    </a:p>
                  </a:txBody>
                  <a:tcPr marL="9395" marR="9395" marT="9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E3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kern="0" baseline="0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ส.ค. 63 </a:t>
                      </a:r>
                    </a:p>
                  </a:txBody>
                  <a:tcPr marL="9395" marR="9395" marT="9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E3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kern="0" baseline="0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ปี </a:t>
                      </a:r>
                      <a:r>
                        <a:rPr lang="en-US" sz="1600" b="1" i="0" u="none" strike="noStrike" kern="0" baseline="0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256</a:t>
                      </a:r>
                      <a:r>
                        <a:rPr lang="th-TH" sz="1600" b="1" i="0" u="none" strike="noStrike" kern="0" baseline="0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3</a:t>
                      </a:r>
                    </a:p>
                    <a:p>
                      <a:pPr algn="ctr" fontAlgn="b"/>
                      <a:r>
                        <a:rPr lang="th-TH" sz="1600" b="1" i="0" u="none" strike="noStrike" kern="0" baseline="0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ม.ค.- ส.ค.</a:t>
                      </a:r>
                    </a:p>
                  </a:txBody>
                  <a:tcPr marL="9395" marR="9395" marT="9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56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i="0" u="none" strike="noStrike" kern="0" baseline="0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มูลค่านำเข้ารวม (ล้านดอลลาร์สหรัฐ)</a:t>
                      </a:r>
                      <a:endParaRPr lang="th-TH" sz="1600" b="1" i="0" u="none" strike="noStrike" kern="0" baseline="0" dirty="0">
                        <a:solidFill>
                          <a:srgbClr val="000000"/>
                        </a:solidFill>
                        <a:effectLst/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0" baseline="0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15,</a:t>
                      </a:r>
                      <a:r>
                        <a:rPr lang="th-TH" sz="1600" b="1" i="0" u="none" strike="noStrike" kern="0" baseline="0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863</a:t>
                      </a:r>
                      <a:r>
                        <a:rPr lang="en-US" sz="1600" b="1" i="0" u="none" strike="noStrike" kern="0" baseline="0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.</a:t>
                      </a:r>
                      <a:r>
                        <a:rPr lang="th-TH" sz="1600" b="1" i="0" u="none" strike="noStrike" kern="0" baseline="0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0</a:t>
                      </a:r>
                      <a:endParaRPr lang="en-US" sz="1600" b="1" i="0" u="none" strike="noStrike" kern="0" baseline="0" dirty="0">
                        <a:solidFill>
                          <a:srgbClr val="000000"/>
                        </a:solidFill>
                        <a:effectLst/>
                        <a:latin typeface="FreesiaUPC" pitchFamily="34" charset="-34"/>
                        <a:ea typeface="+mn-ea"/>
                        <a:cs typeface="FreesiaUPC" pitchFamily="34" charset="-34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0" baseline="0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1</a:t>
                      </a:r>
                      <a:r>
                        <a:rPr lang="th-TH" sz="1600" b="1" i="0" u="none" strike="noStrike" kern="0" baseline="0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34,9</a:t>
                      </a:r>
                      <a:r>
                        <a:rPr lang="en-US" sz="1600" b="1" i="0" u="none" strike="noStrike" kern="0" baseline="0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8</a:t>
                      </a:r>
                      <a:r>
                        <a:rPr lang="th-TH" sz="1600" b="1" i="0" u="none" strike="noStrike" kern="0" baseline="0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1</a:t>
                      </a:r>
                      <a:r>
                        <a:rPr lang="en-US" sz="1600" b="1" i="0" u="none" strike="noStrike" kern="0" baseline="0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564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kern="0" baseline="0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อัตราขยายตัว </a:t>
                      </a:r>
                      <a:r>
                        <a:rPr lang="th-TH" sz="1600" b="1" i="0" u="none" strike="noStrike" kern="0" baseline="0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(</a:t>
                      </a:r>
                      <a:r>
                        <a:rPr lang="en-US" sz="1600" b="1" i="0" u="none" strike="noStrike" kern="0" baseline="0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%</a:t>
                      </a:r>
                      <a:r>
                        <a:rPr lang="en-US" sz="1600" b="1" i="0" u="none" strike="noStrike" kern="0" baseline="0" dirty="0" err="1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YoY</a:t>
                      </a:r>
                      <a:r>
                        <a:rPr lang="en-US" sz="1600" b="1" i="0" u="none" strike="noStrike" kern="0" baseline="0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)</a:t>
                      </a:r>
                      <a:endParaRPr lang="th-TH" sz="1600" b="1" i="0" u="none" strike="noStrike" kern="0" baseline="0" dirty="0">
                        <a:solidFill>
                          <a:srgbClr val="000000"/>
                        </a:solidFill>
                        <a:effectLst/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0" baseline="0" dirty="0">
                          <a:solidFill>
                            <a:srgbClr val="C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-</a:t>
                      </a:r>
                      <a:r>
                        <a:rPr lang="th-TH" sz="1600" b="1" i="0" u="none" strike="noStrike" kern="0" baseline="0" dirty="0">
                          <a:solidFill>
                            <a:srgbClr val="C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19.7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0" baseline="0" dirty="0">
                          <a:solidFill>
                            <a:srgbClr val="C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-1</a:t>
                      </a:r>
                      <a:r>
                        <a:rPr lang="th-TH" sz="1600" b="1" i="0" u="none" strike="noStrike" kern="0" baseline="0" dirty="0">
                          <a:solidFill>
                            <a:srgbClr val="C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5</a:t>
                      </a:r>
                      <a:r>
                        <a:rPr lang="en-US" sz="1600" b="1" i="0" u="none" strike="noStrike" kern="0" baseline="0" dirty="0">
                          <a:solidFill>
                            <a:srgbClr val="C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.</a:t>
                      </a:r>
                      <a:r>
                        <a:rPr lang="th-TH" sz="1600" b="1" i="0" u="none" strike="noStrike" kern="0" baseline="0" dirty="0">
                          <a:solidFill>
                            <a:srgbClr val="C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3</a:t>
                      </a:r>
                      <a:endParaRPr lang="en-US" sz="1600" b="1" i="0" u="none" strike="noStrike" kern="0" baseline="0" dirty="0">
                        <a:solidFill>
                          <a:srgbClr val="C00000"/>
                        </a:solidFill>
                        <a:effectLst/>
                        <a:latin typeface="FreesiaUPC" pitchFamily="34" charset="-34"/>
                        <a:ea typeface="+mn-ea"/>
                        <a:cs typeface="FreesiaUPC" pitchFamily="34" charset="-34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217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kern="0" baseline="0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   1. สินค้าเชื้อเพลิง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0" baseline="0" dirty="0">
                          <a:solidFill>
                            <a:srgbClr val="C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-3</a:t>
                      </a:r>
                      <a:r>
                        <a:rPr lang="th-TH" sz="1600" b="1" i="0" u="none" strike="noStrike" kern="0" baseline="0" dirty="0">
                          <a:solidFill>
                            <a:srgbClr val="C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4.2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0" baseline="0" dirty="0">
                          <a:solidFill>
                            <a:srgbClr val="C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-</a:t>
                      </a:r>
                      <a:r>
                        <a:rPr lang="th-TH" sz="1600" b="1" i="0" u="none" strike="noStrike" kern="0" baseline="0" dirty="0">
                          <a:solidFill>
                            <a:srgbClr val="C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24.0</a:t>
                      </a:r>
                      <a:endParaRPr lang="en-US" sz="1600" b="1" i="0" u="none" strike="noStrike" kern="0" baseline="0" dirty="0">
                        <a:solidFill>
                          <a:srgbClr val="C00000"/>
                        </a:solidFill>
                        <a:effectLst/>
                        <a:latin typeface="FreesiaUPC" pitchFamily="34" charset="-34"/>
                        <a:ea typeface="+mn-ea"/>
                        <a:cs typeface="FreesiaUPC" pitchFamily="34" charset="-34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217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kern="0" baseline="0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   2. สินค้าทุน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th-TH" sz="1600" b="1" i="0" u="none" strike="noStrike" kern="0" baseline="0" dirty="0">
                          <a:solidFill>
                            <a:srgbClr val="C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-10.8</a:t>
                      </a:r>
                      <a:endParaRPr lang="en-US" sz="1600" b="1" i="0" u="none" strike="noStrike" kern="0" baseline="0" dirty="0">
                        <a:solidFill>
                          <a:srgbClr val="C00000"/>
                        </a:solidFill>
                        <a:effectLst/>
                        <a:latin typeface="FreesiaUPC" pitchFamily="34" charset="-34"/>
                        <a:ea typeface="+mn-ea"/>
                        <a:cs typeface="FreesiaUPC" pitchFamily="34" charset="-34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0" baseline="0" dirty="0">
                          <a:solidFill>
                            <a:srgbClr val="C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-</a:t>
                      </a:r>
                      <a:r>
                        <a:rPr lang="th-TH" sz="1600" b="1" i="0" u="none" strike="noStrike" kern="0" baseline="0" dirty="0">
                          <a:solidFill>
                            <a:srgbClr val="C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11.7</a:t>
                      </a:r>
                      <a:endParaRPr lang="en-US" sz="1600" b="1" i="0" u="none" strike="noStrike" kern="0" baseline="0" dirty="0">
                        <a:solidFill>
                          <a:srgbClr val="C00000"/>
                        </a:solidFill>
                        <a:effectLst/>
                        <a:latin typeface="FreesiaUPC" pitchFamily="34" charset="-34"/>
                        <a:ea typeface="+mn-ea"/>
                        <a:cs typeface="FreesiaUPC" pitchFamily="34" charset="-34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6217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kern="0" baseline="0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   3. สินค้าวัตถุดิบและกึ่งสำเร็จรูป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0" baseline="0" dirty="0">
                          <a:solidFill>
                            <a:srgbClr val="C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-2</a:t>
                      </a:r>
                      <a:r>
                        <a:rPr lang="th-TH" sz="1600" b="1" i="0" u="none" strike="noStrike" kern="0" baseline="0" dirty="0">
                          <a:solidFill>
                            <a:srgbClr val="C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0.5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0" baseline="0" dirty="0">
                          <a:solidFill>
                            <a:srgbClr val="C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-1</a:t>
                      </a:r>
                      <a:r>
                        <a:rPr lang="th-TH" sz="1600" b="1" i="0" u="none" strike="noStrike" kern="0" baseline="0" dirty="0">
                          <a:solidFill>
                            <a:srgbClr val="C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4.0</a:t>
                      </a:r>
                      <a:endParaRPr lang="en-US" sz="1600" b="1" i="0" u="none" strike="noStrike" kern="0" baseline="0" dirty="0">
                        <a:solidFill>
                          <a:srgbClr val="C00000"/>
                        </a:solidFill>
                        <a:effectLst/>
                        <a:latin typeface="FreesiaUPC" pitchFamily="34" charset="-34"/>
                        <a:ea typeface="+mn-ea"/>
                        <a:cs typeface="FreesiaUPC" pitchFamily="34" charset="-34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6217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kern="0" baseline="0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   4. สินค้าอุปโภคบริโภค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th-TH" sz="1600" b="1" i="0" u="none" strike="noStrike" kern="0" baseline="0" dirty="0">
                          <a:solidFill>
                            <a:srgbClr val="C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-7.7</a:t>
                      </a:r>
                      <a:endParaRPr lang="en-US" sz="1600" b="1" i="0" u="none" strike="noStrike" kern="0" baseline="0" dirty="0">
                        <a:solidFill>
                          <a:srgbClr val="C00000"/>
                        </a:solidFill>
                        <a:effectLst/>
                        <a:latin typeface="FreesiaUPC" pitchFamily="34" charset="-34"/>
                        <a:ea typeface="+mn-ea"/>
                        <a:cs typeface="FreesiaUPC" pitchFamily="34" charset="-34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0" baseline="0" dirty="0">
                          <a:solidFill>
                            <a:srgbClr val="C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-7.</a:t>
                      </a:r>
                      <a:r>
                        <a:rPr lang="th-TH" sz="1600" b="1" i="0" u="none" strike="noStrike" kern="0" baseline="0" dirty="0">
                          <a:solidFill>
                            <a:srgbClr val="C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9</a:t>
                      </a:r>
                      <a:endParaRPr lang="en-US" sz="1600" b="1" i="0" u="none" strike="noStrike" kern="0" baseline="0" dirty="0">
                        <a:solidFill>
                          <a:srgbClr val="C00000"/>
                        </a:solidFill>
                        <a:effectLst/>
                        <a:latin typeface="FreesiaUPC" pitchFamily="34" charset="-34"/>
                        <a:ea typeface="+mn-ea"/>
                        <a:cs typeface="FreesiaUPC" pitchFamily="34" charset="-34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6217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kern="0" baseline="0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   5. ยานพาหนะและอุปกรณ์การขนส่ง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th-TH" sz="1600" b="1" i="0" u="none" strike="noStrike" kern="0" baseline="0" dirty="0">
                          <a:solidFill>
                            <a:srgbClr val="C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-34.7</a:t>
                      </a:r>
                      <a:endParaRPr lang="en-US" sz="1600" b="1" i="0" u="none" strike="noStrike" kern="0" baseline="0" dirty="0">
                        <a:solidFill>
                          <a:srgbClr val="C00000"/>
                        </a:solidFill>
                        <a:effectLst/>
                        <a:latin typeface="FreesiaUPC" pitchFamily="34" charset="-34"/>
                        <a:ea typeface="+mn-ea"/>
                        <a:cs typeface="FreesiaUPC" pitchFamily="34" charset="-34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kern="0" baseline="0" dirty="0">
                          <a:solidFill>
                            <a:srgbClr val="C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-26.5</a:t>
                      </a:r>
                      <a:endParaRPr lang="en-US" sz="1600" b="1" i="0" u="none" strike="noStrike" kern="0" baseline="0" dirty="0">
                        <a:solidFill>
                          <a:srgbClr val="C00000"/>
                        </a:solidFill>
                        <a:effectLst/>
                        <a:latin typeface="FreesiaUPC" pitchFamily="34" charset="-34"/>
                        <a:ea typeface="+mn-ea"/>
                        <a:cs typeface="FreesiaUPC" pitchFamily="34" charset="-34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CF22B74-AF92-497F-8EF5-212801C8210F}"/>
              </a:ext>
            </a:extLst>
          </p:cNvPr>
          <p:cNvGraphicFramePr/>
          <p:nvPr/>
        </p:nvGraphicFramePr>
        <p:xfrm>
          <a:off x="4374791" y="2690210"/>
          <a:ext cx="4464496" cy="2453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5BD9EC49-473C-47A9-8E5D-3A0C9F05625E}"/>
              </a:ext>
            </a:extLst>
          </p:cNvPr>
          <p:cNvGraphicFramePr/>
          <p:nvPr>
            <p:extLst/>
          </p:nvPr>
        </p:nvGraphicFramePr>
        <p:xfrm>
          <a:off x="4175448" y="267494"/>
          <a:ext cx="4968552" cy="2812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F2922F4-32A2-4916-9B60-DBA8F35A11ED}"/>
              </a:ext>
            </a:extLst>
          </p:cNvPr>
          <p:cNvSpPr txBox="1"/>
          <p:nvPr/>
        </p:nvSpPr>
        <p:spPr>
          <a:xfrm>
            <a:off x="5228580" y="1807220"/>
            <a:ext cx="50405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13.8%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61A3C4-6AC6-4D88-B845-803A07200D54}"/>
              </a:ext>
            </a:extLst>
          </p:cNvPr>
          <p:cNvSpPr txBox="1"/>
          <p:nvPr/>
        </p:nvSpPr>
        <p:spPr>
          <a:xfrm>
            <a:off x="5732636" y="2329030"/>
            <a:ext cx="50405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28.4%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CA2756-34CA-41FF-AC77-D15F3FF3D458}"/>
              </a:ext>
            </a:extLst>
          </p:cNvPr>
          <p:cNvSpPr txBox="1"/>
          <p:nvPr/>
        </p:nvSpPr>
        <p:spPr>
          <a:xfrm>
            <a:off x="6369596" y="1668720"/>
            <a:ext cx="50405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38.8%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68C6D5-83CD-40DD-A27F-D737FF412176}"/>
              </a:ext>
            </a:extLst>
          </p:cNvPr>
          <p:cNvSpPr txBox="1"/>
          <p:nvPr/>
        </p:nvSpPr>
        <p:spPr>
          <a:xfrm>
            <a:off x="5421238" y="1365725"/>
            <a:ext cx="50405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13.3%</a:t>
            </a:r>
          </a:p>
        </p:txBody>
      </p:sp>
    </p:spTree>
    <p:extLst>
      <p:ext uri="{BB962C8B-B14F-4D97-AF65-F5344CB8AC3E}">
        <p14:creationId xmlns:p14="http://schemas.microsoft.com/office/powerpoint/2010/main" val="3668842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B86AE-BB22-4143-9AF9-164BBE488D17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A8CBA79-8691-4839-9F96-5A2325C31AC8}"/>
              </a:ext>
            </a:extLst>
          </p:cNvPr>
          <p:cNvGraphicFramePr/>
          <p:nvPr>
            <p:extLst/>
          </p:nvPr>
        </p:nvGraphicFramePr>
        <p:xfrm>
          <a:off x="575556" y="1468841"/>
          <a:ext cx="7992888" cy="3298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CF7942A-95AC-4E62-A604-D3562638C08A}"/>
              </a:ext>
            </a:extLst>
          </p:cNvPr>
          <p:cNvSpPr txBox="1"/>
          <p:nvPr/>
        </p:nvSpPr>
        <p:spPr>
          <a:xfrm>
            <a:off x="1187623" y="1369100"/>
            <a:ext cx="712879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อัตราขยายตัวของมูลค่านำเข้า รายกลุ่มสินค้า 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%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YoY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)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eesiaUPC" pitchFamily="34" charset="-34"/>
              <a:ea typeface="+mn-ea"/>
              <a:cs typeface="FreesiaUPC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C230F7-C54A-484B-A2B9-65C32342B6F1}"/>
              </a:ext>
            </a:extLst>
          </p:cNvPr>
          <p:cNvSpPr txBox="1"/>
          <p:nvPr/>
        </p:nvSpPr>
        <p:spPr>
          <a:xfrm>
            <a:off x="1403647" y="733332"/>
            <a:ext cx="669674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การนำเข้าเดือนสิงหาคม 2563 มีสัญญาณ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หดตัวลดลง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ในทุกหมวดสินค้า</a:t>
            </a:r>
          </a:p>
        </p:txBody>
      </p:sp>
    </p:spTree>
    <p:extLst>
      <p:ext uri="{BB962C8B-B14F-4D97-AF65-F5344CB8AC3E}">
        <p14:creationId xmlns:p14="http://schemas.microsoft.com/office/powerpoint/2010/main" val="1167802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123478"/>
            <a:ext cx="9146341" cy="895117"/>
          </a:xfrm>
          <a:prstGeom prst="rect">
            <a:avLst/>
          </a:prstGeom>
          <a:solidFill>
            <a:schemeClr val="accent5">
              <a:alpha val="3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ytona" panose="020B0604030500040204" pitchFamily="34" charset="0"/>
                <a:ea typeface="+mn-ea"/>
                <a:cs typeface="+mn-cs"/>
              </a:rPr>
              <a:t>Key points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ytona" panose="020B0604030500040204" pitchFamily="34" charset="0"/>
                <a:ea typeface="+mn-ea"/>
                <a:cs typeface="+mn-cs"/>
              </a:rPr>
              <a:t>Thai Exports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ytona" panose="020B0604030500040204" pitchFamily="34" charset="0"/>
                <a:ea typeface="+mn-ea"/>
                <a:cs typeface="Cordia New" panose="020B0304020202020204" pitchFamily="34" charset="-34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ytona" panose="020B0604030500040204" pitchFamily="34" charset="0"/>
                <a:ea typeface="+mn-ea"/>
                <a:cs typeface="+mn-cs"/>
              </a:rPr>
              <a:t>August 2020</a:t>
            </a: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aytona" panose="020B0604030500040204" pitchFamily="34" charset="0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55E1AA-884F-49ED-80B4-1E5092D8367E}"/>
              </a:ext>
            </a:extLst>
          </p:cNvPr>
          <p:cNvGrpSpPr/>
          <p:nvPr/>
        </p:nvGrpSpPr>
        <p:grpSpPr>
          <a:xfrm>
            <a:off x="522894" y="1115010"/>
            <a:ext cx="7577498" cy="3905012"/>
            <a:chOff x="614567" y="1021756"/>
            <a:chExt cx="7577498" cy="3905012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38DE7E1-1F61-4817-BED4-0B201A072BC8}"/>
                </a:ext>
              </a:extLst>
            </p:cNvPr>
            <p:cNvCxnSpPr>
              <a:cxnSpLocks/>
            </p:cNvCxnSpPr>
            <p:nvPr/>
          </p:nvCxnSpPr>
          <p:spPr>
            <a:xfrm>
              <a:off x="3003041" y="3617443"/>
              <a:ext cx="211228" cy="138484"/>
            </a:xfrm>
            <a:prstGeom prst="line">
              <a:avLst/>
            </a:prstGeom>
            <a:ln w="76200">
              <a:solidFill>
                <a:srgbClr val="DBDB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CC3ECBC-DBB6-4368-ABEB-DB6652C839F0}"/>
                </a:ext>
              </a:extLst>
            </p:cNvPr>
            <p:cNvCxnSpPr>
              <a:cxnSpLocks/>
            </p:cNvCxnSpPr>
            <p:nvPr/>
          </p:nvCxnSpPr>
          <p:spPr>
            <a:xfrm>
              <a:off x="2271367" y="4358044"/>
              <a:ext cx="240030" cy="201539"/>
            </a:xfrm>
            <a:prstGeom prst="line">
              <a:avLst/>
            </a:prstGeom>
            <a:ln w="76200">
              <a:solidFill>
                <a:srgbClr val="DBDB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BFD9A49-6F0C-4BED-AE4C-A1D4A9762A12}"/>
                </a:ext>
              </a:extLst>
            </p:cNvPr>
            <p:cNvCxnSpPr>
              <a:cxnSpLocks/>
            </p:cNvCxnSpPr>
            <p:nvPr/>
          </p:nvCxnSpPr>
          <p:spPr>
            <a:xfrm>
              <a:off x="2493470" y="4544203"/>
              <a:ext cx="932141" cy="0"/>
            </a:xfrm>
            <a:prstGeom prst="line">
              <a:avLst/>
            </a:prstGeom>
            <a:ln w="76200">
              <a:solidFill>
                <a:srgbClr val="DBDB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2665A59-6101-43A7-99AE-95361CD88B9A}"/>
                </a:ext>
              </a:extLst>
            </p:cNvPr>
            <p:cNvCxnSpPr/>
            <p:nvPr/>
          </p:nvCxnSpPr>
          <p:spPr>
            <a:xfrm flipH="1">
              <a:off x="3002647" y="2191089"/>
              <a:ext cx="211228" cy="138484"/>
            </a:xfrm>
            <a:prstGeom prst="line">
              <a:avLst/>
            </a:prstGeom>
            <a:ln w="76200">
              <a:solidFill>
                <a:srgbClr val="DBDB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BC046D2-6221-49F4-98F7-EFC6188CF3B2}"/>
                </a:ext>
              </a:extLst>
            </p:cNvPr>
            <p:cNvCxnSpPr>
              <a:cxnSpLocks/>
            </p:cNvCxnSpPr>
            <p:nvPr/>
          </p:nvCxnSpPr>
          <p:spPr>
            <a:xfrm>
              <a:off x="3196284" y="2196276"/>
              <a:ext cx="633402" cy="0"/>
            </a:xfrm>
            <a:prstGeom prst="line">
              <a:avLst/>
            </a:prstGeom>
            <a:ln w="76200">
              <a:solidFill>
                <a:srgbClr val="DBDB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37143AE-CF84-462A-B4BF-CE6D710D61DF}"/>
                </a:ext>
              </a:extLst>
            </p:cNvPr>
            <p:cNvCxnSpPr>
              <a:cxnSpLocks/>
            </p:cNvCxnSpPr>
            <p:nvPr/>
          </p:nvCxnSpPr>
          <p:spPr>
            <a:xfrm>
              <a:off x="3146699" y="2984656"/>
              <a:ext cx="932141" cy="0"/>
            </a:xfrm>
            <a:prstGeom prst="line">
              <a:avLst/>
            </a:prstGeom>
            <a:ln w="76200">
              <a:solidFill>
                <a:srgbClr val="DBDB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6F3026F9-42F8-4484-9E39-C04B54B1551B}"/>
                </a:ext>
              </a:extLst>
            </p:cNvPr>
            <p:cNvCxnSpPr/>
            <p:nvPr/>
          </p:nvCxnSpPr>
          <p:spPr>
            <a:xfrm flipV="1">
              <a:off x="2342632" y="1407279"/>
              <a:ext cx="240030" cy="201539"/>
            </a:xfrm>
            <a:prstGeom prst="line">
              <a:avLst/>
            </a:prstGeom>
            <a:ln w="76200">
              <a:solidFill>
                <a:srgbClr val="DBDB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DA69AD1D-9667-427D-B814-8F8074625677}"/>
                </a:ext>
              </a:extLst>
            </p:cNvPr>
            <p:cNvCxnSpPr>
              <a:cxnSpLocks/>
            </p:cNvCxnSpPr>
            <p:nvPr/>
          </p:nvCxnSpPr>
          <p:spPr>
            <a:xfrm>
              <a:off x="2568607" y="1412994"/>
              <a:ext cx="933814" cy="0"/>
            </a:xfrm>
            <a:prstGeom prst="line">
              <a:avLst/>
            </a:prstGeom>
            <a:ln w="76200">
              <a:solidFill>
                <a:srgbClr val="DBDB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B7ED18FF-9D32-44E4-8EF7-700680CCE4BC}"/>
                </a:ext>
              </a:extLst>
            </p:cNvPr>
            <p:cNvGrpSpPr/>
            <p:nvPr/>
          </p:nvGrpSpPr>
          <p:grpSpPr>
            <a:xfrm>
              <a:off x="614567" y="1401254"/>
              <a:ext cx="2742334" cy="3145529"/>
              <a:chOff x="1697942" y="1786735"/>
              <a:chExt cx="3656445" cy="4194038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DB2BCEAA-6123-40E1-9678-F966D7AE8B76}"/>
                  </a:ext>
                </a:extLst>
              </p:cNvPr>
              <p:cNvSpPr/>
              <p:nvPr/>
            </p:nvSpPr>
            <p:spPr>
              <a:xfrm>
                <a:off x="3204515" y="1786735"/>
                <a:ext cx="2097028" cy="4194038"/>
              </a:xfrm>
              <a:custGeom>
                <a:avLst/>
                <a:gdLst>
                  <a:gd name="connsiteX0" fmla="*/ 10 w 2343162"/>
                  <a:gd name="connsiteY0" fmla="*/ 0 h 4686304"/>
                  <a:gd name="connsiteX1" fmla="*/ 2343162 w 2343162"/>
                  <a:gd name="connsiteY1" fmla="*/ 2343152 h 4686304"/>
                  <a:gd name="connsiteX2" fmla="*/ 10 w 2343162"/>
                  <a:gd name="connsiteY2" fmla="*/ 4686304 h 4686304"/>
                  <a:gd name="connsiteX3" fmla="*/ 0 w 2343162"/>
                  <a:gd name="connsiteY3" fmla="*/ 4686304 h 4686304"/>
                  <a:gd name="connsiteX4" fmla="*/ 0 w 2343162"/>
                  <a:gd name="connsiteY4" fmla="*/ 1 h 468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43162" h="4686304">
                    <a:moveTo>
                      <a:pt x="10" y="0"/>
                    </a:moveTo>
                    <a:cubicBezTo>
                      <a:pt x="1294097" y="0"/>
                      <a:pt x="2343162" y="1049065"/>
                      <a:pt x="2343162" y="2343152"/>
                    </a:cubicBezTo>
                    <a:cubicBezTo>
                      <a:pt x="2343162" y="3637239"/>
                      <a:pt x="1294097" y="4686304"/>
                      <a:pt x="10" y="4686304"/>
                    </a:cubicBezTo>
                    <a:lnTo>
                      <a:pt x="0" y="468630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47B6F9DA-BDF2-4024-9C6D-A58B9287F3FA}"/>
                  </a:ext>
                </a:extLst>
              </p:cNvPr>
              <p:cNvGrpSpPr/>
              <p:nvPr/>
            </p:nvGrpSpPr>
            <p:grpSpPr>
              <a:xfrm rot="16200000">
                <a:off x="2248543" y="2805730"/>
                <a:ext cx="4055639" cy="2156048"/>
                <a:chOff x="4520396" y="-3491344"/>
                <a:chExt cx="4531661" cy="2409109"/>
              </a:xfrm>
              <a:solidFill>
                <a:srgbClr val="0470A5"/>
              </a:solidFill>
            </p:grpSpPr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DDC801E1-867A-435F-85D7-FE976099EC4F}"/>
                    </a:ext>
                  </a:extLst>
                </p:cNvPr>
                <p:cNvSpPr/>
                <p:nvPr/>
              </p:nvSpPr>
              <p:spPr>
                <a:xfrm rot="5400000">
                  <a:off x="4987812" y="-3958760"/>
                  <a:ext cx="1312831" cy="2247663"/>
                </a:xfrm>
                <a:custGeom>
                  <a:avLst/>
                  <a:gdLst>
                    <a:gd name="connsiteX0" fmla="*/ 0 w 1312831"/>
                    <a:gd name="connsiteY0" fmla="*/ 2247663 h 2247663"/>
                    <a:gd name="connsiteX1" fmla="*/ 0 w 1312831"/>
                    <a:gd name="connsiteY1" fmla="*/ 0 h 2247663"/>
                    <a:gd name="connsiteX2" fmla="*/ 1312831 w 1312831"/>
                    <a:gd name="connsiteY2" fmla="*/ 1820438 h 2247663"/>
                    <a:gd name="connsiteX3" fmla="*/ 1253569 w 1312831"/>
                    <a:gd name="connsiteY3" fmla="*/ 1864753 h 2247663"/>
                    <a:gd name="connsiteX4" fmla="*/ 7 w 1312831"/>
                    <a:gd name="connsiteY4" fmla="*/ 2247663 h 2247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2831" h="2247663">
                      <a:moveTo>
                        <a:pt x="0" y="2247663"/>
                      </a:moveTo>
                      <a:lnTo>
                        <a:pt x="0" y="0"/>
                      </a:lnTo>
                      <a:lnTo>
                        <a:pt x="1312831" y="1820438"/>
                      </a:lnTo>
                      <a:lnTo>
                        <a:pt x="1253569" y="1864753"/>
                      </a:lnTo>
                      <a:cubicBezTo>
                        <a:pt x="895733" y="2106503"/>
                        <a:pt x="464355" y="2247663"/>
                        <a:pt x="7" y="2247663"/>
                      </a:cubicBezTo>
                      <a:close/>
                    </a:path>
                  </a:pathLst>
                </a:custGeom>
                <a:solidFill>
                  <a:srgbClr val="F0534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4DB53906-DC86-47EE-8EFC-9E6B12EC38F4}"/>
                    </a:ext>
                  </a:extLst>
                </p:cNvPr>
                <p:cNvSpPr/>
                <p:nvPr/>
              </p:nvSpPr>
              <p:spPr>
                <a:xfrm rot="3248494">
                  <a:off x="5599796" y="-3420440"/>
                  <a:ext cx="1312831" cy="2247663"/>
                </a:xfrm>
                <a:custGeom>
                  <a:avLst/>
                  <a:gdLst>
                    <a:gd name="connsiteX0" fmla="*/ 0 w 1312831"/>
                    <a:gd name="connsiteY0" fmla="*/ 2247663 h 2247663"/>
                    <a:gd name="connsiteX1" fmla="*/ 0 w 1312831"/>
                    <a:gd name="connsiteY1" fmla="*/ 0 h 2247663"/>
                    <a:gd name="connsiteX2" fmla="*/ 1312831 w 1312831"/>
                    <a:gd name="connsiteY2" fmla="*/ 1820438 h 2247663"/>
                    <a:gd name="connsiteX3" fmla="*/ 1253569 w 1312831"/>
                    <a:gd name="connsiteY3" fmla="*/ 1864753 h 2247663"/>
                    <a:gd name="connsiteX4" fmla="*/ 7 w 1312831"/>
                    <a:gd name="connsiteY4" fmla="*/ 2247663 h 2247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2831" h="2247663">
                      <a:moveTo>
                        <a:pt x="0" y="2247663"/>
                      </a:moveTo>
                      <a:lnTo>
                        <a:pt x="0" y="0"/>
                      </a:lnTo>
                      <a:lnTo>
                        <a:pt x="1312831" y="1820438"/>
                      </a:lnTo>
                      <a:lnTo>
                        <a:pt x="1253569" y="1864753"/>
                      </a:lnTo>
                      <a:cubicBezTo>
                        <a:pt x="895733" y="2106503"/>
                        <a:pt x="464355" y="2247663"/>
                        <a:pt x="7" y="2247663"/>
                      </a:cubicBezTo>
                      <a:close/>
                    </a:path>
                  </a:pathLst>
                </a:custGeom>
                <a:solidFill>
                  <a:srgbClr val="FF905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9FB58ADE-6889-44F0-B6E5-E55375595953}"/>
                    </a:ext>
                  </a:extLst>
                </p:cNvPr>
                <p:cNvSpPr/>
                <p:nvPr/>
              </p:nvSpPr>
              <p:spPr>
                <a:xfrm rot="16200000" flipH="1">
                  <a:off x="7271810" y="-3951372"/>
                  <a:ext cx="1312831" cy="2247663"/>
                </a:xfrm>
                <a:custGeom>
                  <a:avLst/>
                  <a:gdLst>
                    <a:gd name="connsiteX0" fmla="*/ 0 w 1312831"/>
                    <a:gd name="connsiteY0" fmla="*/ 2247663 h 2247663"/>
                    <a:gd name="connsiteX1" fmla="*/ 0 w 1312831"/>
                    <a:gd name="connsiteY1" fmla="*/ 0 h 2247663"/>
                    <a:gd name="connsiteX2" fmla="*/ 1312831 w 1312831"/>
                    <a:gd name="connsiteY2" fmla="*/ 1820438 h 2247663"/>
                    <a:gd name="connsiteX3" fmla="*/ 1253569 w 1312831"/>
                    <a:gd name="connsiteY3" fmla="*/ 1864753 h 2247663"/>
                    <a:gd name="connsiteX4" fmla="*/ 7 w 1312831"/>
                    <a:gd name="connsiteY4" fmla="*/ 2247663 h 2247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2831" h="2247663">
                      <a:moveTo>
                        <a:pt x="0" y="2247663"/>
                      </a:moveTo>
                      <a:lnTo>
                        <a:pt x="0" y="0"/>
                      </a:lnTo>
                      <a:lnTo>
                        <a:pt x="1312831" y="1820438"/>
                      </a:lnTo>
                      <a:lnTo>
                        <a:pt x="1253569" y="1864753"/>
                      </a:lnTo>
                      <a:cubicBezTo>
                        <a:pt x="895733" y="2106503"/>
                        <a:pt x="464355" y="2247663"/>
                        <a:pt x="7" y="22476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086E1952-B0ED-4AEF-9E91-D99D693D8F59}"/>
                    </a:ext>
                  </a:extLst>
                </p:cNvPr>
                <p:cNvSpPr/>
                <p:nvPr/>
              </p:nvSpPr>
              <p:spPr>
                <a:xfrm rot="18351506" flipH="1">
                  <a:off x="6659826" y="-3411123"/>
                  <a:ext cx="1312831" cy="2247663"/>
                </a:xfrm>
                <a:custGeom>
                  <a:avLst/>
                  <a:gdLst>
                    <a:gd name="connsiteX0" fmla="*/ 0 w 1312831"/>
                    <a:gd name="connsiteY0" fmla="*/ 2247663 h 2247663"/>
                    <a:gd name="connsiteX1" fmla="*/ 0 w 1312831"/>
                    <a:gd name="connsiteY1" fmla="*/ 0 h 2247663"/>
                    <a:gd name="connsiteX2" fmla="*/ 1312831 w 1312831"/>
                    <a:gd name="connsiteY2" fmla="*/ 1820438 h 2247663"/>
                    <a:gd name="connsiteX3" fmla="*/ 1253569 w 1312831"/>
                    <a:gd name="connsiteY3" fmla="*/ 1864753 h 2247663"/>
                    <a:gd name="connsiteX4" fmla="*/ 7 w 1312831"/>
                    <a:gd name="connsiteY4" fmla="*/ 2247663 h 2247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2831" h="2247663">
                      <a:moveTo>
                        <a:pt x="0" y="2247663"/>
                      </a:moveTo>
                      <a:lnTo>
                        <a:pt x="0" y="0"/>
                      </a:lnTo>
                      <a:lnTo>
                        <a:pt x="1312831" y="1820438"/>
                      </a:lnTo>
                      <a:lnTo>
                        <a:pt x="1253569" y="1864753"/>
                      </a:lnTo>
                      <a:cubicBezTo>
                        <a:pt x="895733" y="2106503"/>
                        <a:pt x="464355" y="2247663"/>
                        <a:pt x="7" y="2247663"/>
                      </a:cubicBezTo>
                      <a:close/>
                    </a:path>
                  </a:pathLst>
                </a:custGeom>
                <a:solidFill>
                  <a:srgbClr val="75A7B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3A09EB4A-2EBB-4293-977B-4CCBB4919655}"/>
                    </a:ext>
                  </a:extLst>
                </p:cNvPr>
                <p:cNvSpPr/>
                <p:nvPr/>
              </p:nvSpPr>
              <p:spPr>
                <a:xfrm rot="20521480" flipH="1">
                  <a:off x="5849570" y="-3329898"/>
                  <a:ext cx="1312831" cy="2247663"/>
                </a:xfrm>
                <a:custGeom>
                  <a:avLst/>
                  <a:gdLst>
                    <a:gd name="connsiteX0" fmla="*/ 0 w 1312831"/>
                    <a:gd name="connsiteY0" fmla="*/ 2247663 h 2247663"/>
                    <a:gd name="connsiteX1" fmla="*/ 0 w 1312831"/>
                    <a:gd name="connsiteY1" fmla="*/ 0 h 2247663"/>
                    <a:gd name="connsiteX2" fmla="*/ 1312831 w 1312831"/>
                    <a:gd name="connsiteY2" fmla="*/ 1820438 h 2247663"/>
                    <a:gd name="connsiteX3" fmla="*/ 1253569 w 1312831"/>
                    <a:gd name="connsiteY3" fmla="*/ 1864753 h 2247663"/>
                    <a:gd name="connsiteX4" fmla="*/ 7 w 1312831"/>
                    <a:gd name="connsiteY4" fmla="*/ 2247663 h 2247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2831" h="2247663">
                      <a:moveTo>
                        <a:pt x="0" y="2247663"/>
                      </a:moveTo>
                      <a:lnTo>
                        <a:pt x="0" y="0"/>
                      </a:lnTo>
                      <a:lnTo>
                        <a:pt x="1312831" y="1820438"/>
                      </a:lnTo>
                      <a:lnTo>
                        <a:pt x="1253569" y="1864753"/>
                      </a:lnTo>
                      <a:cubicBezTo>
                        <a:pt x="895733" y="2106503"/>
                        <a:pt x="464355" y="2247663"/>
                        <a:pt x="7" y="2247663"/>
                      </a:cubicBezTo>
                      <a:close/>
                    </a:path>
                  </a:pathLst>
                </a:custGeom>
                <a:solidFill>
                  <a:srgbClr val="FFC85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DA0EC4C7-100D-4754-95D2-05AB521F734F}"/>
                  </a:ext>
                </a:extLst>
              </p:cNvPr>
              <p:cNvSpPr/>
              <p:nvPr/>
            </p:nvSpPr>
            <p:spPr>
              <a:xfrm>
                <a:off x="1786324" y="2465562"/>
                <a:ext cx="2836384" cy="28363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7804A261-5395-4C48-BDFD-7183491062A6}"/>
                  </a:ext>
                </a:extLst>
              </p:cNvPr>
              <p:cNvSpPr/>
              <p:nvPr/>
            </p:nvSpPr>
            <p:spPr>
              <a:xfrm>
                <a:off x="1918541" y="2597779"/>
                <a:ext cx="2571951" cy="2571951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6C06D7B6-F931-4976-9957-76B719122684}"/>
                  </a:ext>
                </a:extLst>
              </p:cNvPr>
              <p:cNvSpPr/>
              <p:nvPr/>
            </p:nvSpPr>
            <p:spPr>
              <a:xfrm>
                <a:off x="1697942" y="2561830"/>
                <a:ext cx="2764449" cy="2627591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rgbClr val="E2E2E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ernard MT Condensed" panose="02050806060905020404" pitchFamily="18" charset="0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422D0669-274E-443C-A121-4593B4ACBD6B}"/>
                </a:ext>
              </a:extLst>
            </p:cNvPr>
            <p:cNvCxnSpPr/>
            <p:nvPr/>
          </p:nvCxnSpPr>
          <p:spPr>
            <a:xfrm flipV="1">
              <a:off x="2337710" y="1414237"/>
              <a:ext cx="240030" cy="201539"/>
            </a:xfrm>
            <a:prstGeom prst="line">
              <a:avLst/>
            </a:prstGeom>
            <a:ln w="19050">
              <a:solidFill>
                <a:srgbClr val="0470A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3917C75-F891-4F08-98BE-A552D83A3F86}"/>
                </a:ext>
              </a:extLst>
            </p:cNvPr>
            <p:cNvGrpSpPr/>
            <p:nvPr/>
          </p:nvGrpSpPr>
          <p:grpSpPr>
            <a:xfrm>
              <a:off x="3451291" y="1021756"/>
              <a:ext cx="4497872" cy="765425"/>
              <a:chOff x="5530196" y="1310613"/>
              <a:chExt cx="5997162" cy="1020567"/>
            </a:xfrm>
          </p:grpSpPr>
          <p:sp>
            <p:nvSpPr>
              <p:cNvPr id="144" name="Rectangle: Rounded Corners 143">
                <a:extLst>
                  <a:ext uri="{FF2B5EF4-FFF2-40B4-BE49-F238E27FC236}">
                    <a16:creationId xmlns:a16="http://schemas.microsoft.com/office/drawing/2014/main" id="{C6586C5A-D9C4-4A8A-B0EA-446D3ED45347}"/>
                  </a:ext>
                </a:extLst>
              </p:cNvPr>
              <p:cNvSpPr/>
              <p:nvPr/>
            </p:nvSpPr>
            <p:spPr>
              <a:xfrm>
                <a:off x="5530196" y="1310613"/>
                <a:ext cx="5985650" cy="1020567"/>
              </a:xfrm>
              <a:prstGeom prst="roundRect">
                <a:avLst>
                  <a:gd name="adj" fmla="val 50000"/>
                </a:avLst>
              </a:prstGeom>
              <a:solidFill>
                <a:srgbClr val="DBDBDB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Rectangle: Rounded Corners 123">
                <a:extLst>
                  <a:ext uri="{FF2B5EF4-FFF2-40B4-BE49-F238E27FC236}">
                    <a16:creationId xmlns:a16="http://schemas.microsoft.com/office/drawing/2014/main" id="{8BC7B854-0ABE-4154-BAAA-E52C579D25BB}"/>
                  </a:ext>
                </a:extLst>
              </p:cNvPr>
              <p:cNvSpPr/>
              <p:nvPr/>
            </p:nvSpPr>
            <p:spPr>
              <a:xfrm>
                <a:off x="5641333" y="1349185"/>
                <a:ext cx="5886025" cy="90000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0470A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8FB3AAA-ABAE-4113-9FC8-F22CF2AB7036}"/>
                </a:ext>
              </a:extLst>
            </p:cNvPr>
            <p:cNvCxnSpPr/>
            <p:nvPr/>
          </p:nvCxnSpPr>
          <p:spPr>
            <a:xfrm flipH="1">
              <a:off x="2988033" y="2194051"/>
              <a:ext cx="211228" cy="138484"/>
            </a:xfrm>
            <a:prstGeom prst="line">
              <a:avLst/>
            </a:prstGeom>
            <a:ln w="19050">
              <a:solidFill>
                <a:srgbClr val="75A7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19FAE73-65C9-4503-9296-959E40279B5B}"/>
                </a:ext>
              </a:extLst>
            </p:cNvPr>
            <p:cNvCxnSpPr>
              <a:cxnSpLocks/>
            </p:cNvCxnSpPr>
            <p:nvPr/>
          </p:nvCxnSpPr>
          <p:spPr>
            <a:xfrm>
              <a:off x="2253440" y="4342664"/>
              <a:ext cx="240030" cy="201539"/>
            </a:xfrm>
            <a:prstGeom prst="line">
              <a:avLst/>
            </a:prstGeom>
            <a:ln w="19050">
              <a:solidFill>
                <a:srgbClr val="F053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CD6F902-1454-4D03-8EC5-EB6444C9219B}"/>
                </a:ext>
              </a:extLst>
            </p:cNvPr>
            <p:cNvCxnSpPr>
              <a:cxnSpLocks/>
            </p:cNvCxnSpPr>
            <p:nvPr/>
          </p:nvCxnSpPr>
          <p:spPr>
            <a:xfrm>
              <a:off x="3196284" y="3752347"/>
              <a:ext cx="633402" cy="0"/>
            </a:xfrm>
            <a:prstGeom prst="line">
              <a:avLst/>
            </a:prstGeom>
            <a:ln w="76200">
              <a:solidFill>
                <a:srgbClr val="DBDB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69A4462-9E25-468E-9FB1-95F9B49A873A}"/>
                </a:ext>
              </a:extLst>
            </p:cNvPr>
            <p:cNvCxnSpPr>
              <a:cxnSpLocks/>
            </p:cNvCxnSpPr>
            <p:nvPr/>
          </p:nvCxnSpPr>
          <p:spPr>
            <a:xfrm>
              <a:off x="2999800" y="3611044"/>
              <a:ext cx="211228" cy="138484"/>
            </a:xfrm>
            <a:prstGeom prst="line">
              <a:avLst/>
            </a:prstGeom>
            <a:ln w="19050">
              <a:solidFill>
                <a:srgbClr val="FF90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ACF02E9C-62EB-4763-8983-1FAC07FFE34B}"/>
                </a:ext>
              </a:extLst>
            </p:cNvPr>
            <p:cNvCxnSpPr>
              <a:cxnSpLocks/>
            </p:cNvCxnSpPr>
            <p:nvPr/>
          </p:nvCxnSpPr>
          <p:spPr>
            <a:xfrm>
              <a:off x="2574092" y="1419622"/>
              <a:ext cx="932141" cy="0"/>
            </a:xfrm>
            <a:prstGeom prst="line">
              <a:avLst/>
            </a:prstGeom>
            <a:ln w="19050">
              <a:solidFill>
                <a:srgbClr val="0470A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1FFF36B7-D0F6-4695-85F7-3EB4B38DBB9A}"/>
                </a:ext>
              </a:extLst>
            </p:cNvPr>
            <p:cNvSpPr/>
            <p:nvPr/>
          </p:nvSpPr>
          <p:spPr>
            <a:xfrm>
              <a:off x="3798729" y="1814210"/>
              <a:ext cx="4141800" cy="765425"/>
            </a:xfrm>
            <a:prstGeom prst="roundRect">
              <a:avLst>
                <a:gd name="adj" fmla="val 50000"/>
              </a:avLst>
            </a:prstGeom>
            <a:solidFill>
              <a:srgbClr val="DBDBDB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77E60357-9913-4915-9587-F493CE42E1FA}"/>
                </a:ext>
              </a:extLst>
            </p:cNvPr>
            <p:cNvSpPr/>
            <p:nvPr/>
          </p:nvSpPr>
          <p:spPr>
            <a:xfrm>
              <a:off x="3746134" y="1854231"/>
              <a:ext cx="4157899" cy="675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75A7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8E8C7B3F-5765-406F-8B65-1E77482A0077}"/>
                </a:ext>
              </a:extLst>
            </p:cNvPr>
            <p:cNvSpPr/>
            <p:nvPr/>
          </p:nvSpPr>
          <p:spPr>
            <a:xfrm>
              <a:off x="4050265" y="2603403"/>
              <a:ext cx="4141800" cy="754203"/>
            </a:xfrm>
            <a:prstGeom prst="roundRect">
              <a:avLst>
                <a:gd name="adj" fmla="val 50000"/>
              </a:avLst>
            </a:prstGeom>
            <a:solidFill>
              <a:srgbClr val="DBDBDB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6AB79AD8-9CB0-4CA1-8E2E-9330B9040FFE}"/>
                </a:ext>
              </a:extLst>
            </p:cNvPr>
            <p:cNvSpPr/>
            <p:nvPr/>
          </p:nvSpPr>
          <p:spPr>
            <a:xfrm>
              <a:off x="4093060" y="2643424"/>
              <a:ext cx="4050000" cy="675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FFC8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99CB691D-2AD6-4B8A-953D-317FB17D221F}"/>
                </a:ext>
              </a:extLst>
            </p:cNvPr>
            <p:cNvSpPr/>
            <p:nvPr/>
          </p:nvSpPr>
          <p:spPr>
            <a:xfrm>
              <a:off x="3796564" y="3376762"/>
              <a:ext cx="4152600" cy="749111"/>
            </a:xfrm>
            <a:prstGeom prst="roundRect">
              <a:avLst>
                <a:gd name="adj" fmla="val 50000"/>
              </a:avLst>
            </a:prstGeom>
            <a:solidFill>
              <a:srgbClr val="DBDBDB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438BDCE3-85C1-489D-A398-95913A5AF245}"/>
                </a:ext>
              </a:extLst>
            </p:cNvPr>
            <p:cNvSpPr/>
            <p:nvPr/>
          </p:nvSpPr>
          <p:spPr>
            <a:xfrm>
              <a:off x="3839359" y="3416783"/>
              <a:ext cx="4050000" cy="675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FF90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F1910145-D55A-44E5-8BA1-CDB987479A6E}"/>
                </a:ext>
              </a:extLst>
            </p:cNvPr>
            <p:cNvSpPr/>
            <p:nvPr/>
          </p:nvSpPr>
          <p:spPr>
            <a:xfrm>
              <a:off x="3382748" y="4161343"/>
              <a:ext cx="4141800" cy="765425"/>
            </a:xfrm>
            <a:prstGeom prst="roundRect">
              <a:avLst>
                <a:gd name="adj" fmla="val 50000"/>
              </a:avLst>
            </a:prstGeom>
            <a:solidFill>
              <a:srgbClr val="DBDBDB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4DC9EF04-548D-404A-9618-0D4A51E31E9F}"/>
                </a:ext>
              </a:extLst>
            </p:cNvPr>
            <p:cNvSpPr/>
            <p:nvPr/>
          </p:nvSpPr>
          <p:spPr>
            <a:xfrm>
              <a:off x="3425543" y="4201364"/>
              <a:ext cx="4050000" cy="675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F05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27A659B-F58E-4013-9A8A-B63927DBB94A}"/>
                </a:ext>
              </a:extLst>
            </p:cNvPr>
            <p:cNvCxnSpPr>
              <a:cxnSpLocks/>
            </p:cNvCxnSpPr>
            <p:nvPr/>
          </p:nvCxnSpPr>
          <p:spPr>
            <a:xfrm>
              <a:off x="3196284" y="2195004"/>
              <a:ext cx="548640" cy="0"/>
            </a:xfrm>
            <a:prstGeom prst="line">
              <a:avLst/>
            </a:prstGeom>
            <a:ln w="19050">
              <a:solidFill>
                <a:srgbClr val="75A7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232DF9C-51AE-485F-8BD0-5C2D3EE8EE42}"/>
                </a:ext>
              </a:extLst>
            </p:cNvPr>
            <p:cNvCxnSpPr>
              <a:cxnSpLocks/>
            </p:cNvCxnSpPr>
            <p:nvPr/>
          </p:nvCxnSpPr>
          <p:spPr>
            <a:xfrm>
              <a:off x="3111358" y="2980908"/>
              <a:ext cx="975140" cy="5093"/>
            </a:xfrm>
            <a:prstGeom prst="line">
              <a:avLst/>
            </a:prstGeom>
            <a:ln w="19050">
              <a:solidFill>
                <a:srgbClr val="FFC8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F3ABDC3-FFA3-4258-A6A9-ED0F3049A3FD}"/>
                </a:ext>
              </a:extLst>
            </p:cNvPr>
            <p:cNvCxnSpPr>
              <a:cxnSpLocks/>
            </p:cNvCxnSpPr>
            <p:nvPr/>
          </p:nvCxnSpPr>
          <p:spPr>
            <a:xfrm>
              <a:off x="3208051" y="3749527"/>
              <a:ext cx="633402" cy="0"/>
            </a:xfrm>
            <a:prstGeom prst="line">
              <a:avLst/>
            </a:prstGeom>
            <a:ln w="19050">
              <a:solidFill>
                <a:srgbClr val="FF90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F461713-67DD-4F5A-958B-04929CAD6492}"/>
                </a:ext>
              </a:extLst>
            </p:cNvPr>
            <p:cNvCxnSpPr>
              <a:cxnSpLocks/>
            </p:cNvCxnSpPr>
            <p:nvPr/>
          </p:nvCxnSpPr>
          <p:spPr>
            <a:xfrm>
              <a:off x="2486445" y="4544203"/>
              <a:ext cx="932141" cy="0"/>
            </a:xfrm>
            <a:prstGeom prst="line">
              <a:avLst/>
            </a:prstGeom>
            <a:ln w="19050">
              <a:solidFill>
                <a:srgbClr val="F053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82EE81AE-E010-407F-A6C9-1F53A51D4DC0}"/>
                </a:ext>
              </a:extLst>
            </p:cNvPr>
            <p:cNvSpPr/>
            <p:nvPr/>
          </p:nvSpPr>
          <p:spPr>
            <a:xfrm>
              <a:off x="3646453" y="1114185"/>
              <a:ext cx="4151723" cy="2442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1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Daytona" panose="020B0604030500040204" pitchFamily="34" charset="0"/>
                  <a:ea typeface="+mn-ea"/>
                  <a:cs typeface="+mn-cs"/>
                </a:rPr>
                <a:t>Value of exports improved for the 2</a:t>
              </a:r>
              <a:r>
                <a:rPr kumimoji="0" lang="en-US" sz="1200" b="0" i="0" u="none" strike="noStrike" kern="1200" cap="none" spc="-30" normalizeH="0" baseline="3000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Daytona" panose="020B0604030500040204" pitchFamily="34" charset="0"/>
                  <a:ea typeface="+mn-ea"/>
                  <a:cs typeface="+mn-cs"/>
                </a:rPr>
                <a:t>nd</a:t>
              </a:r>
              <a:r>
                <a:rPr kumimoji="0" lang="en-US" sz="12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Daytona" panose="020B0604030500040204" pitchFamily="34" charset="0"/>
                  <a:ea typeface="+mn-ea"/>
                  <a:cs typeface="+mn-cs"/>
                </a:rPr>
                <a:t> consecutive month 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A7694BBA-0498-4B6D-B4A3-414FB8FD908B}"/>
                </a:ext>
              </a:extLst>
            </p:cNvPr>
            <p:cNvSpPr/>
            <p:nvPr/>
          </p:nvSpPr>
          <p:spPr>
            <a:xfrm>
              <a:off x="3502421" y="1342918"/>
              <a:ext cx="4386938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1" i="0" u="none" strike="noStrike" kern="1200" cap="none" spc="-3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การส่งออกเริ่มปรับตัวดีขึ้นอย่างค่อยเป็นค่อยไปจากจุดต่ำสุดในเดือนมิ.ย. 63 และเริ่มชะลอตัวในอัตราที่ลดลง โดยมูลค่าการส่งออกกลับมาแตะระดับสองหมื่นในรอบ 5 เดือน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2E36E7D6-A212-45DF-87C9-477F0AF612FC}"/>
                </a:ext>
              </a:extLst>
            </p:cNvPr>
            <p:cNvSpPr/>
            <p:nvPr/>
          </p:nvSpPr>
          <p:spPr>
            <a:xfrm>
              <a:off x="4029357" y="2690844"/>
              <a:ext cx="4162708" cy="3590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Daytona" panose="020B0604030500040204" pitchFamily="34" charset="0"/>
                  <a:ea typeface="+mn-ea"/>
                  <a:cs typeface="+mn-cs"/>
                </a:rPr>
                <a:t>Strong expansion in food products</a:t>
              </a:r>
              <a:r>
                <a:rPr kumimoji="0" lang="th-TH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Daytona" panose="020B0604030500040204" pitchFamily="34" charset="0"/>
                  <a:ea typeface="+mn-ea"/>
                  <a:cs typeface="Cordia New" panose="020B0304020202020204" pitchFamily="34" charset="-34"/>
                </a:rPr>
                <a:t> </a:t>
              </a:r>
              <a:r>
                <a:rPr kumimoji="0" lang="en-US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Daytona" panose="020B0604030500040204" pitchFamily="34" charset="0"/>
                  <a:ea typeface="+mn-ea"/>
                  <a:cs typeface="+mn-cs"/>
                </a:rPr>
                <a:t>, WFH &amp; Covid-19 related products while some industrial products have recovered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66140D66-C7F7-45EA-A716-89DCF0E1FDFE}"/>
                </a:ext>
              </a:extLst>
            </p:cNvPr>
            <p:cNvSpPr/>
            <p:nvPr/>
          </p:nvSpPr>
          <p:spPr>
            <a:xfrm>
              <a:off x="4309027" y="4253460"/>
              <a:ext cx="2059981" cy="2442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1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-3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Daytona" panose="020B0604030500040204" pitchFamily="34" charset="0"/>
                  <a:ea typeface="+mn-ea"/>
                  <a:cs typeface="+mn-cs"/>
                </a:rPr>
                <a:t>Downside risks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8AE46EA-33A0-4C9C-A2F1-B1BEBCD3CB20}"/>
                </a:ext>
              </a:extLst>
            </p:cNvPr>
            <p:cNvSpPr/>
            <p:nvPr/>
          </p:nvSpPr>
          <p:spPr>
            <a:xfrm>
              <a:off x="3548241" y="4475187"/>
              <a:ext cx="3961667" cy="4379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1" i="0" u="none" strike="noStrike" kern="1200" cap="none" spc="-3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การแพร่ระบาดซ้ำ </a:t>
              </a:r>
              <a:r>
                <a:rPr kumimoji="0" lang="en-US" sz="1400" b="1" i="0" u="none" strike="noStrike" kern="1200" cap="none" spc="-3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(</a:t>
              </a:r>
              <a:r>
                <a:rPr kumimoji="0" lang="en-GB" sz="1400" b="1" i="0" u="none" strike="noStrike" kern="1200" cap="none" spc="-3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Second wave of the Covid-19</a:t>
              </a:r>
              <a:r>
                <a:rPr kumimoji="0" lang="en-US" sz="1400" b="1" i="0" u="none" strike="noStrike" kern="1200" cap="none" spc="-3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)/</a:t>
              </a:r>
              <a:r>
                <a:rPr kumimoji="0" lang="th-TH" sz="1400" b="1" i="0" u="none" strike="noStrike" kern="1200" cap="none" spc="-3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ราคาน้ำมันที่อยู่ใน</a:t>
              </a:r>
              <a:r>
                <a:rPr kumimoji="0" lang="en-US" sz="1400" b="1" i="0" u="none" strike="noStrike" kern="1200" cap="none" spc="-3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/>
              </a:r>
              <a:br>
                <a:rPr kumimoji="0" lang="en-US" sz="1400" b="1" i="0" u="none" strike="noStrike" kern="1200" cap="none" spc="-3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</a:br>
              <a:r>
                <a:rPr kumimoji="0" lang="th-TH" sz="1400" b="1" i="0" u="none" strike="noStrike" kern="1200" cap="none" spc="-3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ระดับต่ำ</a:t>
              </a:r>
              <a:r>
                <a:rPr kumimoji="0" lang="en-US" sz="1400" b="1" i="0" u="none" strike="noStrike" kern="1200" cap="none" spc="-3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/</a:t>
              </a:r>
              <a:r>
                <a:rPr kumimoji="0" lang="th-TH" sz="1400" b="1" i="0" u="none" strike="noStrike" kern="1200" cap="none" spc="-3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ความขัดแย้งทางภูมิรัฐศาสตร์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786E1554-6261-4437-9904-3E60A347FB0F}"/>
              </a:ext>
            </a:extLst>
          </p:cNvPr>
          <p:cNvSpPr/>
          <p:nvPr/>
        </p:nvSpPr>
        <p:spPr>
          <a:xfrm>
            <a:off x="3616593" y="3847002"/>
            <a:ext cx="424561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มาตรการกระตุ้นเศรษฐกิจในหลายประเทศช่วยสนับสนุนอุปสงค์ให้ฟื้นตัว อีกทั้ง</a:t>
            </a:r>
            <a:br>
              <a:rPr kumimoji="0" lang="th-TH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การขนส่งระหว่างประเทศมีแนวโน้มคล่องตัวขึ้น จากการผ่อนคลายล็อกดาวน์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43415D-0EF7-4566-9E28-06BE1578778B}"/>
              </a:ext>
            </a:extLst>
          </p:cNvPr>
          <p:cNvSpPr/>
          <p:nvPr/>
        </p:nvSpPr>
        <p:spPr>
          <a:xfrm>
            <a:off x="3995936" y="3075806"/>
            <a:ext cx="3911814" cy="39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สินค้าอาหาร</a:t>
            </a:r>
            <a:r>
              <a:rPr kumimoji="0" lang="en-US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/</a:t>
            </a:r>
            <a:r>
              <a:rPr kumimoji="0" lang="th-TH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เกษตรแปรรูป สินค้า </a:t>
            </a:r>
            <a:r>
              <a:rPr kumimoji="0" lang="en-US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WFH </a:t>
            </a:r>
            <a:r>
              <a:rPr kumimoji="0" lang="th-TH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</a:t>
            </a:r>
            <a:r>
              <a:rPr kumimoji="0" lang="th-TH" sz="1400" b="1" i="0" u="none" strike="noStrike" kern="1200" cap="none" spc="-3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สินค้าเพื่อการป้องกัน</a:t>
            </a:r>
            <a:r>
              <a:rPr kumimoji="0" lang="en-US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COVID-19</a:t>
            </a:r>
            <a:r>
              <a:rPr kumimoji="0" lang="th-TH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ขยายตัวต่อเนื่อง ขณะที่ สินค้าอุตสาหกรรมบางรายการกลับมาขยายตัว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71A23E-2724-4853-B380-DC006B72A764}"/>
              </a:ext>
            </a:extLst>
          </p:cNvPr>
          <p:cNvSpPr/>
          <p:nvPr/>
        </p:nvSpPr>
        <p:spPr>
          <a:xfrm>
            <a:off x="3420381" y="3523466"/>
            <a:ext cx="4596005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ytona" panose="020B0604030500040204" pitchFamily="34" charset="0"/>
                <a:ea typeface="+mn-ea"/>
                <a:cs typeface="+mn-cs"/>
              </a:rPr>
              <a:t>Demand recovery supported by government stimulus measures</a:t>
            </a:r>
          </a:p>
          <a:p>
            <a:pPr marL="0" marR="0" lvl="0" indent="0" algn="ctr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ytona" panose="020B0604030500040204" pitchFamily="34" charset="0"/>
                <a:ea typeface="+mn-ea"/>
                <a:cs typeface="+mn-cs"/>
              </a:rPr>
              <a:t>Easing lockdown gradually facilitates international logistics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59836A-998E-432B-AD49-3995192C62CF}"/>
              </a:ext>
            </a:extLst>
          </p:cNvPr>
          <p:cNvSpPr/>
          <p:nvPr/>
        </p:nvSpPr>
        <p:spPr>
          <a:xfrm>
            <a:off x="3699096" y="1966658"/>
            <a:ext cx="416270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ytona" panose="020B0604030500040204" pitchFamily="34" charset="0"/>
                <a:ea typeface="+mn-ea"/>
                <a:cs typeface="+mn-cs"/>
              </a:rPr>
              <a:t>Trade indicators suggest nascent recovery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0EC3A1-F38D-447C-BAA9-30D2334C7B58}"/>
              </a:ext>
            </a:extLst>
          </p:cNvPr>
          <p:cNvSpPr/>
          <p:nvPr/>
        </p:nvSpPr>
        <p:spPr>
          <a:xfrm>
            <a:off x="3635896" y="2139702"/>
            <a:ext cx="4162708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การขนส่งสินค้าฟื้นตัวต่อเนื่อง ดัชนีผู้จัดการฝ่ายจัดซื้อภาคการผลิตของโลกกลับมาแตะระดับสูงกว่า </a:t>
            </a:r>
            <a:r>
              <a:rPr kumimoji="0" lang="en-US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50 </a:t>
            </a:r>
            <a:r>
              <a:rPr kumimoji="0" lang="th-TH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เช่นเดียวกับตัวเลขคำสั่งซื้อสินค้าส่งออกของโลกที่สูงขึ้นต่อเนื่องเป็นเดือนที่ </a:t>
            </a:r>
            <a:r>
              <a:rPr kumimoji="0" lang="en-US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 </a:t>
            </a:r>
            <a:r>
              <a:rPr kumimoji="0" lang="th-TH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ทั้งนี้ </a:t>
            </a:r>
            <a:r>
              <a:rPr kumimoji="0" lang="en-US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OECD </a:t>
            </a:r>
            <a:r>
              <a:rPr kumimoji="0" lang="th-TH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คาดว่าเศรษฐกิจโลกจะหดตัวน้อยกว่าประมาณการเดิม</a:t>
            </a:r>
          </a:p>
        </p:txBody>
      </p:sp>
    </p:spTree>
    <p:extLst>
      <p:ext uri="{BB962C8B-B14F-4D97-AF65-F5344CB8AC3E}">
        <p14:creationId xmlns:p14="http://schemas.microsoft.com/office/powerpoint/2010/main" val="3741802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B86AE-BB22-4143-9AF9-164BBE488D17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534" y="5330043"/>
            <a:ext cx="478053" cy="4780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25" b="95000" l="3594" r="94844">
                        <a14:foregroundMark x1="56719" y1="35156" x2="56719" y2="35156"/>
                        <a14:foregroundMark x1="40000" y1="26875" x2="40000" y2="26875"/>
                        <a14:foregroundMark x1="29531" y1="23594" x2="69219" y2="38906"/>
                        <a14:foregroundMark x1="67500" y1="41719" x2="67500" y2="41719"/>
                        <a14:foregroundMark x1="67031" y1="41719" x2="67031" y2="41719"/>
                        <a14:foregroundMark x1="70781" y1="25000" x2="70781" y2="25000"/>
                        <a14:foregroundMark x1="38750" y1="47656" x2="65938" y2="48594"/>
                        <a14:foregroundMark x1="34063" y1="48750" x2="34063" y2="48750"/>
                        <a14:foregroundMark x1="29688" y1="46250" x2="40469" y2="51719"/>
                        <a14:foregroundMark x1="70938" y1="63594" x2="70625" y2="75625"/>
                        <a14:foregroundMark x1="27969" y1="63750" x2="57969" y2="75156"/>
                        <a14:foregroundMark x1="57813" y1="64844" x2="54219" y2="73125"/>
                        <a14:foregroundMark x1="32344" y1="72813" x2="41406" y2="7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156" y="5266919"/>
            <a:ext cx="565741" cy="56574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442180" y="5264379"/>
            <a:ext cx="570820" cy="570820"/>
            <a:chOff x="2463929" y="1765576"/>
            <a:chExt cx="720080" cy="720080"/>
          </a:xfrm>
        </p:grpSpPr>
        <p:sp>
          <p:nvSpPr>
            <p:cNvPr id="15" name="Oval 14"/>
            <p:cNvSpPr/>
            <p:nvPr/>
          </p:nvSpPr>
          <p:spPr>
            <a:xfrm>
              <a:off x="2463929" y="1765576"/>
              <a:ext cx="720080" cy="72008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6668" y="1851412"/>
              <a:ext cx="434602" cy="504572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96" y="5311211"/>
            <a:ext cx="539932" cy="539932"/>
          </a:xfrm>
          <a:prstGeom prst="rect">
            <a:avLst/>
          </a:prstGeom>
        </p:spPr>
      </p:pic>
      <p:sp>
        <p:nvSpPr>
          <p:cNvPr id="21" name="AutoShape 2" descr="à¸à¸¥à¸à¸²à¸£à¸à¹à¸à¸«à¸²à¸£à¸¹à¸à¸ à¸²à¸à¸ªà¸³à¸«à¸£à¸±à¸ chemical icon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600" y="5313912"/>
            <a:ext cx="494184" cy="4941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731" y="5305320"/>
            <a:ext cx="502776" cy="5027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56" b="96889" l="889" r="97333">
                        <a14:foregroundMark x1="22222" y1="47556" x2="22222" y2="47556"/>
                        <a14:foregroundMark x1="31556" y1="49778" x2="31556" y2="49778"/>
                        <a14:foregroundMark x1="50667" y1="40444" x2="50667" y2="40444"/>
                        <a14:foregroundMark x1="64444" y1="47556" x2="64444" y2="47556"/>
                        <a14:foregroundMark x1="57778" y1="44000" x2="57778" y2="44000"/>
                        <a14:foregroundMark x1="57333" y1="44444" x2="40000" y2="56889"/>
                        <a14:foregroundMark x1="60000" y1="62667" x2="39111" y2="36889"/>
                        <a14:foregroundMark x1="37778" y1="39111" x2="40000" y2="59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62" y="5225693"/>
            <a:ext cx="671242" cy="6712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489" y="5288193"/>
            <a:ext cx="601969" cy="601969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3108627" y="5288193"/>
            <a:ext cx="636411" cy="608741"/>
            <a:chOff x="4550868" y="4650110"/>
            <a:chExt cx="828092" cy="792088"/>
          </a:xfrm>
        </p:grpSpPr>
        <p:sp>
          <p:nvSpPr>
            <p:cNvPr id="27" name="Oval 26"/>
            <p:cNvSpPr/>
            <p:nvPr/>
          </p:nvSpPr>
          <p:spPr>
            <a:xfrm>
              <a:off x="4550868" y="4650110"/>
              <a:ext cx="828092" cy="79208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9350" y="4760590"/>
              <a:ext cx="571128" cy="571128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3897395" y="5272193"/>
            <a:ext cx="632668" cy="617969"/>
            <a:chOff x="5256076" y="5206459"/>
            <a:chExt cx="720080" cy="703350"/>
          </a:xfrm>
        </p:grpSpPr>
        <p:sp>
          <p:nvSpPr>
            <p:cNvPr id="30" name="Oval 29"/>
            <p:cNvSpPr/>
            <p:nvPr/>
          </p:nvSpPr>
          <p:spPr>
            <a:xfrm>
              <a:off x="5256076" y="5206459"/>
              <a:ext cx="720080" cy="7033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41" t="12330" r="35567" b="12211"/>
            <a:stretch/>
          </p:blipFill>
          <p:spPr>
            <a:xfrm>
              <a:off x="5368231" y="5291840"/>
              <a:ext cx="495770" cy="512940"/>
            </a:xfrm>
            <a:prstGeom prst="rect">
              <a:avLst/>
            </a:prstGeom>
          </p:spPr>
        </p:pic>
      </p:grp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846F522-EE50-4848-BCDB-29320F1C0229}"/>
              </a:ext>
            </a:extLst>
          </p:cNvPr>
          <p:cNvGraphicFramePr/>
          <p:nvPr>
            <p:extLst/>
          </p:nvPr>
        </p:nvGraphicFramePr>
        <p:xfrm>
          <a:off x="101571" y="893935"/>
          <a:ext cx="8856984" cy="4259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35496" y="187871"/>
            <a:ext cx="6210810" cy="707886"/>
          </a:xfrm>
          <a:prstGeom prst="rect">
            <a:avLst/>
          </a:prstGeom>
          <a:solidFill>
            <a:schemeClr val="accent1">
              <a:lumMod val="60000"/>
              <a:lumOff val="40000"/>
              <a:alpha val="50196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สินค้านำเข้า 10 อันดับแรก</a:t>
            </a:r>
          </a:p>
        </p:txBody>
      </p:sp>
    </p:spTree>
    <p:extLst>
      <p:ext uri="{BB962C8B-B14F-4D97-AF65-F5344CB8AC3E}">
        <p14:creationId xmlns:p14="http://schemas.microsoft.com/office/powerpoint/2010/main" val="26496734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26F950-F323-4A58-A625-0FDB4F3C8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B86AE-BB22-4143-9AF9-164BBE488D17}" type="slidenum">
              <a:rPr lang="th-TH" smtClean="0"/>
              <a:t>21</a:t>
            </a:fld>
            <a:endParaRPr lang="th-T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11D602-760F-42A7-AEEE-4C36E6A0C93B}"/>
              </a:ext>
            </a:extLst>
          </p:cNvPr>
          <p:cNvSpPr txBox="1"/>
          <p:nvPr/>
        </p:nvSpPr>
        <p:spPr>
          <a:xfrm>
            <a:off x="8558" y="248330"/>
            <a:ext cx="621081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สินค้านำเข้า รายหมวดสินค้า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C7A79F-1717-4558-90C3-829756F8DBA8}"/>
              </a:ext>
            </a:extLst>
          </p:cNvPr>
          <p:cNvSpPr txBox="1"/>
          <p:nvPr/>
        </p:nvSpPr>
        <p:spPr>
          <a:xfrm>
            <a:off x="272232" y="2097534"/>
            <a:ext cx="4155752" cy="307777"/>
          </a:xfrm>
          <a:prstGeom prst="rect">
            <a:avLst/>
          </a:prstGeom>
          <a:solidFill>
            <a:schemeClr val="accent1">
              <a:lumMod val="40000"/>
              <a:lumOff val="60000"/>
              <a:alpha val="50196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สินค้าเชื้อเพลิง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DC497593-A00B-43EE-9C77-20617543D8A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72232" y="2437061"/>
          <a:ext cx="4155752" cy="2071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0156">
                  <a:extLst>
                    <a:ext uri="{9D8B030D-6E8A-4147-A177-3AD203B41FA5}">
                      <a16:colId xmlns:a16="http://schemas.microsoft.com/office/drawing/2014/main" val="1311413995"/>
                    </a:ext>
                  </a:extLst>
                </a:gridCol>
                <a:gridCol w="791786">
                  <a:extLst>
                    <a:ext uri="{9D8B030D-6E8A-4147-A177-3AD203B41FA5}">
                      <a16:colId xmlns:a16="http://schemas.microsoft.com/office/drawing/2014/main" val="3949328688"/>
                    </a:ext>
                  </a:extLst>
                </a:gridCol>
                <a:gridCol w="941241">
                  <a:extLst>
                    <a:ext uri="{9D8B030D-6E8A-4147-A177-3AD203B41FA5}">
                      <a16:colId xmlns:a16="http://schemas.microsoft.com/office/drawing/2014/main" val="3498325816"/>
                    </a:ext>
                  </a:extLst>
                </a:gridCol>
                <a:gridCol w="660201">
                  <a:extLst>
                    <a:ext uri="{9D8B030D-6E8A-4147-A177-3AD203B41FA5}">
                      <a16:colId xmlns:a16="http://schemas.microsoft.com/office/drawing/2014/main" val="574193498"/>
                    </a:ext>
                  </a:extLst>
                </a:gridCol>
                <a:gridCol w="912368">
                  <a:extLst>
                    <a:ext uri="{9D8B030D-6E8A-4147-A177-3AD203B41FA5}">
                      <a16:colId xmlns:a16="http://schemas.microsoft.com/office/drawing/2014/main" val="696951778"/>
                    </a:ext>
                  </a:extLst>
                </a:gridCol>
              </a:tblGrid>
              <a:tr h="36634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สินค้า</a:t>
                      </a:r>
                      <a:endParaRPr lang="en-US" sz="12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มูลค่า (ล้านดอลลาร์สหรัฐ)</a:t>
                      </a:r>
                      <a:endParaRPr lang="en-US" sz="12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อัตราขยายตัว (ร้อยละ)</a:t>
                      </a:r>
                      <a:endParaRPr lang="en-US" sz="12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245380"/>
                  </a:ext>
                </a:extLst>
              </a:tr>
              <a:tr h="216024">
                <a:tc vMerge="1">
                  <a:txBody>
                    <a:bodyPr/>
                    <a:lstStyle/>
                    <a:p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ส.ค. 63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ม.ค.-ส.ค. 63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ส.ค. 63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ม.ค.-ส.ค. 63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3513757"/>
                  </a:ext>
                </a:extLst>
              </a:tr>
              <a:tr h="245718">
                <a:tc>
                  <a:txBody>
                    <a:bodyPr/>
                    <a:lstStyle/>
                    <a:p>
                      <a:r>
                        <a:rPr lang="th-TH" sz="1200" b="1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รวม</a:t>
                      </a:r>
                      <a:endParaRPr lang="en-US" sz="1200" b="1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2,190.0</a:t>
                      </a:r>
                      <a:endParaRPr lang="en-US" sz="1200" b="1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19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,</a:t>
                      </a:r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487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.</a:t>
                      </a:r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8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-34.2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</a:t>
                      </a:r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24.0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51438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th-TH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น้ำมันดิบ</a:t>
                      </a:r>
                      <a:endParaRPr lang="en-US" sz="12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1,431.3</a:t>
                      </a:r>
                      <a:endParaRPr lang="en-US" sz="12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12,012.2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-31.9</a:t>
                      </a:r>
                      <a:endParaRPr lang="en-US" sz="1200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-23.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3</a:t>
                      </a:r>
                      <a:endParaRPr lang="en-US" sz="1200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409489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th-TH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ก๊าซธรรมชาติ</a:t>
                      </a:r>
                      <a:endParaRPr lang="en-US" sz="12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282.6</a:t>
                      </a:r>
                      <a:endParaRPr lang="en-US" sz="12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2,917.2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-41.3</a:t>
                      </a:r>
                      <a:endParaRPr lang="en-US" sz="1200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-23.7</a:t>
                      </a:r>
                      <a:endParaRPr lang="en-US" sz="1200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29254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th-TH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น้ำมันสำเร็จรูป</a:t>
                      </a:r>
                      <a:endParaRPr lang="en-US" sz="12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201.9</a:t>
                      </a:r>
                      <a:endParaRPr lang="en-US" sz="12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2,275.</a:t>
                      </a:r>
                      <a:r>
                        <a:rPr lang="th-TH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6</a:t>
                      </a:r>
                      <a:endParaRPr lang="en-US" sz="12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-54.4</a:t>
                      </a:r>
                      <a:endParaRPr lang="en-US" sz="1200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-38.7</a:t>
                      </a:r>
                      <a:endParaRPr lang="en-US" sz="1200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657563"/>
                  </a:ext>
                </a:extLst>
              </a:tr>
              <a:tr h="292071">
                <a:tc>
                  <a:txBody>
                    <a:bodyPr/>
                    <a:lstStyle/>
                    <a:p>
                      <a:r>
                        <a:rPr lang="th-TH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ถ่านหิน</a:t>
                      </a:r>
                      <a:endParaRPr lang="en-US" sz="12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109.6</a:t>
                      </a:r>
                      <a:endParaRPr lang="en-US" sz="12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904.6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-25.2</a:t>
                      </a:r>
                      <a:endParaRPr lang="en-US" sz="1200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-14.1</a:t>
                      </a:r>
                      <a:endParaRPr lang="en-US" sz="1200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43489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28E8F96-6CC2-4AA7-BBB5-BDA5FC3CC5CA}"/>
              </a:ext>
            </a:extLst>
          </p:cNvPr>
          <p:cNvSpPr txBox="1"/>
          <p:nvPr/>
        </p:nvSpPr>
        <p:spPr>
          <a:xfrm>
            <a:off x="4572000" y="856258"/>
            <a:ext cx="4299768" cy="307777"/>
          </a:xfrm>
          <a:prstGeom prst="rect">
            <a:avLst/>
          </a:prstGeom>
          <a:solidFill>
            <a:schemeClr val="accent4">
              <a:lumMod val="75000"/>
              <a:alpha val="50196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สินค้าทุน</a:t>
            </a:r>
          </a:p>
        </p:txBody>
      </p:sp>
      <p:graphicFrame>
        <p:nvGraphicFramePr>
          <p:cNvPr id="11" name="Table 8">
            <a:extLst>
              <a:ext uri="{FF2B5EF4-FFF2-40B4-BE49-F238E27FC236}">
                <a16:creationId xmlns:a16="http://schemas.microsoft.com/office/drawing/2014/main" id="{8D20D3E2-A8FF-4272-8DD0-20600DC3B81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72000" y="1188844"/>
          <a:ext cx="4299767" cy="3137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3031">
                  <a:extLst>
                    <a:ext uri="{9D8B030D-6E8A-4147-A177-3AD203B41FA5}">
                      <a16:colId xmlns:a16="http://schemas.microsoft.com/office/drawing/2014/main" val="1311413995"/>
                    </a:ext>
                  </a:extLst>
                </a:gridCol>
                <a:gridCol w="782626">
                  <a:extLst>
                    <a:ext uri="{9D8B030D-6E8A-4147-A177-3AD203B41FA5}">
                      <a16:colId xmlns:a16="http://schemas.microsoft.com/office/drawing/2014/main" val="3949328688"/>
                    </a:ext>
                  </a:extLst>
                </a:gridCol>
                <a:gridCol w="930352">
                  <a:extLst>
                    <a:ext uri="{9D8B030D-6E8A-4147-A177-3AD203B41FA5}">
                      <a16:colId xmlns:a16="http://schemas.microsoft.com/office/drawing/2014/main" val="3498325816"/>
                    </a:ext>
                  </a:extLst>
                </a:gridCol>
                <a:gridCol w="652563">
                  <a:extLst>
                    <a:ext uri="{9D8B030D-6E8A-4147-A177-3AD203B41FA5}">
                      <a16:colId xmlns:a16="http://schemas.microsoft.com/office/drawing/2014/main" val="574193498"/>
                    </a:ext>
                  </a:extLst>
                </a:gridCol>
                <a:gridCol w="951195">
                  <a:extLst>
                    <a:ext uri="{9D8B030D-6E8A-4147-A177-3AD203B41FA5}">
                      <a16:colId xmlns:a16="http://schemas.microsoft.com/office/drawing/2014/main" val="696951778"/>
                    </a:ext>
                  </a:extLst>
                </a:gridCol>
              </a:tblGrid>
              <a:tr h="30278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สินค้า</a:t>
                      </a:r>
                      <a:endParaRPr lang="en-US" sz="12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มูลค่า (ล้านดอลลาร์สหรัฐ)</a:t>
                      </a:r>
                      <a:endParaRPr lang="en-US" sz="12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อัตราขยายตัว (ร้อยละ)</a:t>
                      </a:r>
                      <a:endParaRPr lang="en-US" sz="12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245380"/>
                  </a:ext>
                </a:extLst>
              </a:tr>
              <a:tr h="164232">
                <a:tc vMerge="1">
                  <a:txBody>
                    <a:bodyPr/>
                    <a:lstStyle/>
                    <a:p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ส.ค. 63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ม.ค.-ส.ค. 63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ส.ค. 63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ม.ค.-ส.ค. 63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3513757"/>
                  </a:ext>
                </a:extLst>
              </a:tr>
              <a:tr h="154995">
                <a:tc>
                  <a:txBody>
                    <a:bodyPr/>
                    <a:lstStyle/>
                    <a:p>
                      <a:r>
                        <a:rPr lang="th-TH" sz="1200" b="1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รวม</a:t>
                      </a:r>
                      <a:endParaRPr lang="en-US" sz="1200" b="1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4,509.9</a:t>
                      </a:r>
                      <a:endParaRPr lang="en-US" sz="1200" b="1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35,722.0</a:t>
                      </a:r>
                      <a:endParaRPr lang="en-US" sz="1200" b="1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-10.8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-11.7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514388"/>
                  </a:ext>
                </a:extLst>
              </a:tr>
              <a:tr h="209337">
                <a:tc>
                  <a:txBody>
                    <a:bodyPr/>
                    <a:lstStyle/>
                    <a:p>
                      <a:r>
                        <a:rPr lang="th-TH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เครื่องจักรกล</a:t>
                      </a:r>
                    </a:p>
                    <a:p>
                      <a:r>
                        <a:rPr lang="th-TH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และส่วนประกอบ</a:t>
                      </a:r>
                      <a:endParaRPr lang="en-US" sz="12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1,414.3</a:t>
                      </a:r>
                      <a:endParaRPr lang="en-US" sz="12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11,665.8</a:t>
                      </a:r>
                      <a:endParaRPr lang="en-US" sz="12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-14.9</a:t>
                      </a:r>
                      <a:endParaRPr lang="en-US" sz="1200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-16.3</a:t>
                      </a:r>
                      <a:endParaRPr lang="en-US" sz="1200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4094897"/>
                  </a:ext>
                </a:extLst>
              </a:tr>
              <a:tr h="325929">
                <a:tc>
                  <a:txBody>
                    <a:bodyPr/>
                    <a:lstStyle/>
                    <a:p>
                      <a:r>
                        <a:rPr lang="th-TH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เครื่องจักรไฟฟ้าและส่วนประกอบ</a:t>
                      </a:r>
                      <a:endParaRPr lang="en-US" sz="12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1,321.1</a:t>
                      </a:r>
                      <a:endParaRPr lang="en-US" sz="12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10,672.5</a:t>
                      </a:r>
                      <a:endParaRPr lang="en-US" sz="12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-10.8</a:t>
                      </a:r>
                      <a:endParaRPr lang="en-US" sz="1200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-8.5</a:t>
                      </a:r>
                      <a:endParaRPr lang="en-US" sz="1200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292543"/>
                  </a:ext>
                </a:extLst>
              </a:tr>
              <a:tr h="333921">
                <a:tc>
                  <a:txBody>
                    <a:bodyPr/>
                    <a:lstStyle/>
                    <a:p>
                      <a:r>
                        <a:rPr lang="th-TH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เครื่องคอมพิวเตอร์ และส่วนประกอบ</a:t>
                      </a:r>
                      <a:endParaRPr lang="en-US" sz="12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792.1</a:t>
                      </a:r>
                      <a:endParaRPr lang="en-US" sz="12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5,490.4</a:t>
                      </a:r>
                      <a:endParaRPr lang="en-US" sz="12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+20.4</a:t>
                      </a:r>
                      <a:endParaRPr lang="en-US" sz="12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-1.2</a:t>
                      </a:r>
                      <a:endParaRPr lang="en-US" sz="1200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657563"/>
                  </a:ext>
                </a:extLst>
              </a:tr>
              <a:tr h="242987">
                <a:tc>
                  <a:txBody>
                    <a:bodyPr/>
                    <a:lstStyle/>
                    <a:p>
                      <a:r>
                        <a:rPr lang="th-TH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ผลิตภัณฑ์โลหะ</a:t>
                      </a:r>
                      <a:endParaRPr lang="en-US" sz="12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298.6</a:t>
                      </a:r>
                      <a:endParaRPr lang="en-US" sz="12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2,504.6</a:t>
                      </a:r>
                      <a:endParaRPr lang="en-US" sz="12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-13.1</a:t>
                      </a:r>
                      <a:endParaRPr lang="en-US" sz="1200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-12.1</a:t>
                      </a:r>
                      <a:endParaRPr lang="en-US" sz="1200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434891"/>
                  </a:ext>
                </a:extLst>
              </a:tr>
              <a:tr h="294459">
                <a:tc>
                  <a:txBody>
                    <a:bodyPr/>
                    <a:lstStyle/>
                    <a:p>
                      <a:r>
                        <a:rPr lang="th-TH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เครื่องมือเครื่องใช้วิทยาศาสตร์และการแพทย์</a:t>
                      </a:r>
                      <a:endParaRPr lang="en-US" sz="12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295.3</a:t>
                      </a:r>
                      <a:endParaRPr lang="en-US" sz="12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2,487.9</a:t>
                      </a:r>
                      <a:endParaRPr lang="en-US" sz="12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-20.6</a:t>
                      </a:r>
                      <a:endParaRPr lang="en-US" sz="1200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-18.3</a:t>
                      </a:r>
                      <a:endParaRPr lang="en-US" sz="1200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8785829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529A7A80-B03D-48D8-897B-E0392CAE934B}"/>
              </a:ext>
            </a:extLst>
          </p:cNvPr>
          <p:cNvSpPr txBox="1"/>
          <p:nvPr/>
        </p:nvSpPr>
        <p:spPr>
          <a:xfrm>
            <a:off x="251520" y="863615"/>
            <a:ext cx="4228584" cy="11695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สินค้าเชื้อเพลิง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: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 </a:t>
            </a:r>
            <a:r>
              <a:rPr kumimoji="0" lang="th-TH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การนำเข้าหดตัว เนื่องจากราคาเชื้อเพลิงที่ยังคงอยู่ในระดับต่ำ</a:t>
            </a:r>
            <a:br>
              <a:rPr kumimoji="0" lang="th-TH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</a:br>
            <a:r>
              <a:rPr kumimoji="0" lang="th-TH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จากสถานการแพร่ระบาดของไวรัสโควิด-19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400" b="1" dirty="0">
                <a:solidFill>
                  <a:prstClr val="black"/>
                </a:solidFill>
                <a:latin typeface="FreesiaUPC" pitchFamily="34" charset="-34"/>
                <a:cs typeface="FreesiaUPC" pitchFamily="34" charset="-34"/>
              </a:rPr>
              <a:t>สินค้าทุน </a:t>
            </a:r>
            <a:r>
              <a:rPr lang="en-US" sz="1400" b="1" dirty="0">
                <a:solidFill>
                  <a:prstClr val="black"/>
                </a:solidFill>
                <a:latin typeface="FreesiaUPC" pitchFamily="34" charset="-34"/>
                <a:cs typeface="FreesiaUPC" pitchFamily="34" charset="-34"/>
              </a:rPr>
              <a:t>: </a:t>
            </a:r>
            <a:r>
              <a:rPr lang="th-TH" sz="1400" dirty="0">
                <a:solidFill>
                  <a:prstClr val="black"/>
                </a:solidFill>
                <a:latin typeface="FreesiaUPC" pitchFamily="34" charset="-34"/>
                <a:cs typeface="FreesiaUPC" pitchFamily="34" charset="-34"/>
              </a:rPr>
              <a:t>หดตัวในสินค้าเครื่องจักรสำหรับใช้ในอุตสาหกรรมและส่วนประกอบ </a:t>
            </a:r>
            <a:br>
              <a:rPr lang="th-TH" sz="1400" dirty="0">
                <a:solidFill>
                  <a:prstClr val="black"/>
                </a:solidFill>
                <a:latin typeface="FreesiaUPC" pitchFamily="34" charset="-34"/>
                <a:cs typeface="FreesiaUPC" pitchFamily="34" charset="-34"/>
              </a:rPr>
            </a:br>
            <a:r>
              <a:rPr lang="th-TH" sz="1400" dirty="0">
                <a:solidFill>
                  <a:prstClr val="black"/>
                </a:solidFill>
                <a:latin typeface="FreesiaUPC" pitchFamily="34" charset="-34"/>
                <a:cs typeface="FreesiaUPC" pitchFamily="34" charset="-34"/>
              </a:rPr>
              <a:t>และเครื่องจักรที่ใช้ในการก่อสร้าง ซึ่งสะท้อนถึงการฟื้นตัวของภาคอุตสาหกรรม</a:t>
            </a:r>
            <a:br>
              <a:rPr lang="th-TH" sz="1400" dirty="0">
                <a:solidFill>
                  <a:prstClr val="black"/>
                </a:solidFill>
                <a:latin typeface="FreesiaUPC" pitchFamily="34" charset="-34"/>
                <a:cs typeface="FreesiaUPC" pitchFamily="34" charset="-34"/>
              </a:rPr>
            </a:br>
            <a:r>
              <a:rPr lang="th-TH" sz="1400" dirty="0">
                <a:solidFill>
                  <a:prstClr val="black"/>
                </a:solidFill>
                <a:latin typeface="FreesiaUPC" pitchFamily="34" charset="-34"/>
                <a:cs typeface="FreesiaUPC" pitchFamily="34" charset="-34"/>
              </a:rPr>
              <a:t>การผลิตที่ยังทรงตัว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eesiaUPC" pitchFamily="34" charset="-34"/>
              <a:ea typeface="+mn-ea"/>
              <a:cs typeface="Freesia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8480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26F950-F323-4A58-A625-0FDB4F3C8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B86AE-BB22-4143-9AF9-164BBE488D17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11D602-760F-42A7-AEEE-4C36E6A0C93B}"/>
              </a:ext>
            </a:extLst>
          </p:cNvPr>
          <p:cNvSpPr txBox="1"/>
          <p:nvPr/>
        </p:nvSpPr>
        <p:spPr>
          <a:xfrm>
            <a:off x="8558" y="248330"/>
            <a:ext cx="621081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สินค้านำเข้า รายหมวดสินค้า (ต่อ)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C7A79F-1717-4558-90C3-829756F8DBA8}"/>
              </a:ext>
            </a:extLst>
          </p:cNvPr>
          <p:cNvSpPr txBox="1"/>
          <p:nvPr/>
        </p:nvSpPr>
        <p:spPr>
          <a:xfrm>
            <a:off x="221309" y="857765"/>
            <a:ext cx="4198168" cy="307777"/>
          </a:xfrm>
          <a:prstGeom prst="rect">
            <a:avLst/>
          </a:prstGeom>
          <a:solidFill>
            <a:schemeClr val="accent3">
              <a:lumMod val="75000"/>
              <a:alpha val="50196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สินค้าวัตถุดิบและกึ่งสำเร็จรูป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8E8F96-6CC2-4AA7-BBB5-BDA5FC3CC5CA}"/>
              </a:ext>
            </a:extLst>
          </p:cNvPr>
          <p:cNvSpPr txBox="1"/>
          <p:nvPr/>
        </p:nvSpPr>
        <p:spPr>
          <a:xfrm>
            <a:off x="4616450" y="1707654"/>
            <a:ext cx="4176464" cy="307777"/>
          </a:xfrm>
          <a:prstGeom prst="rect">
            <a:avLst/>
          </a:prstGeom>
          <a:solidFill>
            <a:srgbClr val="FFC000">
              <a:alpha val="50196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สินค้าอุปโภคบริโภค</a:t>
            </a:r>
          </a:p>
        </p:txBody>
      </p:sp>
      <p:graphicFrame>
        <p:nvGraphicFramePr>
          <p:cNvPr id="11" name="Table 8">
            <a:extLst>
              <a:ext uri="{FF2B5EF4-FFF2-40B4-BE49-F238E27FC236}">
                <a16:creationId xmlns:a16="http://schemas.microsoft.com/office/drawing/2014/main" id="{8D20D3E2-A8FF-4272-8DD0-20600DC3B81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616450" y="2040240"/>
          <a:ext cx="4176464" cy="2791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val="1311413995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949328688"/>
                    </a:ext>
                  </a:extLst>
                </a:gridCol>
                <a:gridCol w="823801">
                  <a:extLst>
                    <a:ext uri="{9D8B030D-6E8A-4147-A177-3AD203B41FA5}">
                      <a16:colId xmlns:a16="http://schemas.microsoft.com/office/drawing/2014/main" val="3498325816"/>
                    </a:ext>
                  </a:extLst>
                </a:gridCol>
                <a:gridCol w="652563">
                  <a:extLst>
                    <a:ext uri="{9D8B030D-6E8A-4147-A177-3AD203B41FA5}">
                      <a16:colId xmlns:a16="http://schemas.microsoft.com/office/drawing/2014/main" val="574193498"/>
                    </a:ext>
                  </a:extLst>
                </a:gridCol>
                <a:gridCol w="827892">
                  <a:extLst>
                    <a:ext uri="{9D8B030D-6E8A-4147-A177-3AD203B41FA5}">
                      <a16:colId xmlns:a16="http://schemas.microsoft.com/office/drawing/2014/main" val="696951778"/>
                    </a:ext>
                  </a:extLst>
                </a:gridCol>
              </a:tblGrid>
              <a:tr h="30278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สินค้า</a:t>
                      </a:r>
                      <a:endParaRPr lang="en-US" sz="12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มูลค่า (ล้านดอลลาร์สหรัฐ)</a:t>
                      </a:r>
                      <a:endParaRPr lang="en-US" sz="12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อัตราขยายตัว (ร้อยละ)</a:t>
                      </a:r>
                      <a:endParaRPr lang="en-US" sz="12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245380"/>
                  </a:ext>
                </a:extLst>
              </a:tr>
              <a:tr h="164232">
                <a:tc vMerge="1">
                  <a:txBody>
                    <a:bodyPr/>
                    <a:lstStyle/>
                    <a:p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ส.ค. 63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ม.ค.-ส.ค. 63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ส.ค. 63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ม.ค.-ส.ค. 63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3513757"/>
                  </a:ext>
                </a:extLst>
              </a:tr>
              <a:tr h="154995">
                <a:tc>
                  <a:txBody>
                    <a:bodyPr/>
                    <a:lstStyle/>
                    <a:p>
                      <a:r>
                        <a:rPr lang="th-TH" sz="1200" b="1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รวม</a:t>
                      </a:r>
                      <a:endParaRPr lang="en-US" sz="1200" b="1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2,110.7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16,954.8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-7.7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-7.9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514388"/>
                  </a:ext>
                </a:extLst>
              </a:tr>
              <a:tr h="209337">
                <a:tc>
                  <a:txBody>
                    <a:bodyPr/>
                    <a:lstStyle/>
                    <a:p>
                      <a:r>
                        <a:rPr lang="th-TH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เครื่องใช้ไฟฟ้าในบ้าน</a:t>
                      </a:r>
                      <a:endParaRPr lang="en-US" sz="12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565.</a:t>
                      </a:r>
                      <a:r>
                        <a:rPr lang="th-TH" sz="1200" b="0" kern="1200" dirty="0">
                          <a:solidFill>
                            <a:schemeClr val="dk1"/>
                          </a:solidFill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3</a:t>
                      </a:r>
                      <a:endParaRPr lang="en-US" sz="1200" b="0" kern="1200" dirty="0">
                        <a:solidFill>
                          <a:schemeClr val="dk1"/>
                        </a:solidFill>
                        <a:latin typeface="FreesiaUPC" panose="020B0604020202020204" pitchFamily="34" charset="-34"/>
                        <a:ea typeface="+mn-ea"/>
                        <a:cs typeface="FreesiaUPC" panose="020B0604020202020204" pitchFamily="34" charset="-34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4,31</a:t>
                      </a:r>
                      <a:r>
                        <a:rPr lang="th-TH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8.0</a:t>
                      </a:r>
                      <a:endParaRPr lang="en-US" sz="12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+17.5</a:t>
                      </a:r>
                      <a:endParaRPr lang="en-US" sz="12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-3.5</a:t>
                      </a:r>
                      <a:endParaRPr lang="en-US" sz="1200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4094897"/>
                  </a:ext>
                </a:extLst>
              </a:tr>
              <a:tr h="325929">
                <a:tc>
                  <a:txBody>
                    <a:bodyPr/>
                    <a:lstStyle/>
                    <a:p>
                      <a:r>
                        <a:rPr lang="th-TH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ผลิตภัณฑ์เวชกรรมและเภสัชกรรม</a:t>
                      </a:r>
                      <a:endParaRPr lang="en-US" sz="12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255.1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2,234.</a:t>
                      </a:r>
                      <a:r>
                        <a:rPr lang="th-TH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3</a:t>
                      </a:r>
                      <a:endParaRPr lang="en-US" sz="12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-5.8</a:t>
                      </a:r>
                      <a:endParaRPr lang="en-US" sz="1200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+0.4</a:t>
                      </a:r>
                      <a:endParaRPr lang="en-US" sz="12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292543"/>
                  </a:ext>
                </a:extLst>
              </a:tr>
              <a:tr h="333921">
                <a:tc>
                  <a:txBody>
                    <a:bodyPr/>
                    <a:lstStyle/>
                    <a:p>
                      <a:r>
                        <a:rPr lang="th-TH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ผัก ผลไม้ และ</a:t>
                      </a:r>
                    </a:p>
                    <a:p>
                      <a:r>
                        <a:rPr lang="th-TH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ของปรุงแต่ง</a:t>
                      </a:r>
                      <a:endParaRPr lang="en-US" sz="12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197.</a:t>
                      </a:r>
                      <a:r>
                        <a:rPr lang="th-TH" sz="1200" b="0" kern="1200" dirty="0">
                          <a:solidFill>
                            <a:schemeClr val="dk1"/>
                          </a:solidFill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2</a:t>
                      </a:r>
                      <a:endParaRPr lang="en-US" sz="1200" b="0" kern="1200" dirty="0">
                        <a:solidFill>
                          <a:schemeClr val="dk1"/>
                        </a:solidFill>
                        <a:latin typeface="FreesiaUPC" panose="020B0604020202020204" pitchFamily="34" charset="-34"/>
                        <a:ea typeface="+mn-ea"/>
                        <a:cs typeface="FreesiaUPC" panose="020B0604020202020204" pitchFamily="34" charset="-34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1,579.7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+15.3</a:t>
                      </a:r>
                      <a:endParaRPr lang="en-US" sz="12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+13.1</a:t>
                      </a:r>
                      <a:endParaRPr lang="en-US" sz="12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657563"/>
                  </a:ext>
                </a:extLst>
              </a:tr>
              <a:tr h="242987">
                <a:tc>
                  <a:txBody>
                    <a:bodyPr/>
                    <a:lstStyle/>
                    <a:p>
                      <a:r>
                        <a:rPr lang="th-TH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เสื้อผ้า รองเท้า </a:t>
                      </a:r>
                    </a:p>
                    <a:p>
                      <a:r>
                        <a:rPr lang="th-TH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และสิ่งทอ</a:t>
                      </a:r>
                      <a:r>
                        <a:rPr lang="th-TH" sz="1200" dirty="0" err="1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อื่นๆ</a:t>
                      </a:r>
                      <a:endParaRPr lang="en-US" sz="12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175.</a:t>
                      </a:r>
                      <a:r>
                        <a:rPr lang="th-TH" sz="1200" b="0" kern="1200" dirty="0">
                          <a:solidFill>
                            <a:schemeClr val="dk1"/>
                          </a:solidFill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2</a:t>
                      </a:r>
                      <a:endParaRPr lang="en-US" sz="1200" b="0" kern="1200" dirty="0">
                        <a:solidFill>
                          <a:schemeClr val="dk1"/>
                        </a:solidFill>
                        <a:latin typeface="FreesiaUPC" panose="020B0604020202020204" pitchFamily="34" charset="-34"/>
                        <a:ea typeface="+mn-ea"/>
                        <a:cs typeface="FreesiaUPC" panose="020B0604020202020204" pitchFamily="34" charset="-34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1,361.9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-18.0</a:t>
                      </a:r>
                      <a:endParaRPr lang="en-US" sz="1200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-15.4</a:t>
                      </a:r>
                      <a:endParaRPr lang="en-US" sz="1200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434891"/>
                  </a:ext>
                </a:extLst>
              </a:tr>
              <a:tr h="294459">
                <a:tc>
                  <a:txBody>
                    <a:bodyPr/>
                    <a:lstStyle/>
                    <a:p>
                      <a:r>
                        <a:rPr lang="th-TH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เครื่องใช้เบ็ดเตล็ด</a:t>
                      </a:r>
                      <a:endParaRPr lang="en-US" sz="12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143.2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1,103.6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-11.7</a:t>
                      </a:r>
                      <a:endParaRPr lang="en-US" sz="1200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-14.7</a:t>
                      </a:r>
                      <a:endParaRPr lang="en-US" sz="1200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878582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673FFAF-B28F-4695-B740-2CF4C890EF1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27658" y="1200957"/>
          <a:ext cx="4191818" cy="3686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474">
                  <a:extLst>
                    <a:ext uri="{9D8B030D-6E8A-4147-A177-3AD203B41FA5}">
                      <a16:colId xmlns:a16="http://schemas.microsoft.com/office/drawing/2014/main" val="1311413995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949328688"/>
                    </a:ext>
                  </a:extLst>
                </a:gridCol>
                <a:gridCol w="952463">
                  <a:extLst>
                    <a:ext uri="{9D8B030D-6E8A-4147-A177-3AD203B41FA5}">
                      <a16:colId xmlns:a16="http://schemas.microsoft.com/office/drawing/2014/main" val="3498325816"/>
                    </a:ext>
                  </a:extLst>
                </a:gridCol>
                <a:gridCol w="652563">
                  <a:extLst>
                    <a:ext uri="{9D8B030D-6E8A-4147-A177-3AD203B41FA5}">
                      <a16:colId xmlns:a16="http://schemas.microsoft.com/office/drawing/2014/main" val="574193498"/>
                    </a:ext>
                  </a:extLst>
                </a:gridCol>
                <a:gridCol w="843246">
                  <a:extLst>
                    <a:ext uri="{9D8B030D-6E8A-4147-A177-3AD203B41FA5}">
                      <a16:colId xmlns:a16="http://schemas.microsoft.com/office/drawing/2014/main" val="696951778"/>
                    </a:ext>
                  </a:extLst>
                </a:gridCol>
              </a:tblGrid>
              <a:tr h="30278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สินค้า</a:t>
                      </a:r>
                      <a:endParaRPr lang="en-US" sz="12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มูลค่า (ล้านดอลลาร์สหรัฐ)</a:t>
                      </a:r>
                      <a:endParaRPr lang="en-US" sz="12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อัตราขยายตัว (ร้อยละ)</a:t>
                      </a:r>
                      <a:endParaRPr lang="en-US" sz="12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245380"/>
                  </a:ext>
                </a:extLst>
              </a:tr>
              <a:tr h="164232">
                <a:tc vMerge="1">
                  <a:txBody>
                    <a:bodyPr/>
                    <a:lstStyle/>
                    <a:p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ส.ค. 63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ม.ค.-ส.ค. 63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ส.ค. 63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ม.ค.-ส.ค. 63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3513757"/>
                  </a:ext>
                </a:extLst>
              </a:tr>
              <a:tr h="154995">
                <a:tc>
                  <a:txBody>
                    <a:bodyPr/>
                    <a:lstStyle/>
                    <a:p>
                      <a:r>
                        <a:rPr lang="th-TH" sz="1200" b="1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รวม</a:t>
                      </a:r>
                      <a:endParaRPr lang="en-US" sz="1200" b="1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6,158.2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53,816.3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-20.5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-14.0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514388"/>
                  </a:ext>
                </a:extLst>
              </a:tr>
              <a:tr h="209337">
                <a:tc>
                  <a:txBody>
                    <a:bodyPr/>
                    <a:lstStyle/>
                    <a:p>
                      <a:r>
                        <a:rPr lang="th-TH" sz="1200" b="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อุปกรณ์ ส่วนประกอบเครื่องใช้ไฟฟ้า</a:t>
                      </a:r>
                    </a:p>
                    <a:p>
                      <a:r>
                        <a:rPr lang="th-TH" sz="1200" b="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และอิเล็กทรอนิกส์</a:t>
                      </a:r>
                      <a:endParaRPr lang="en-US" sz="1200" b="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1,307.3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10,500.7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-1.3</a:t>
                      </a:r>
                      <a:endParaRPr lang="en-US" sz="1200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+</a:t>
                      </a:r>
                      <a:r>
                        <a:rPr lang="en-US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2.9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4094897"/>
                  </a:ext>
                </a:extLst>
              </a:tr>
              <a:tr h="234912">
                <a:tc>
                  <a:txBody>
                    <a:bodyPr/>
                    <a:lstStyle/>
                    <a:p>
                      <a:r>
                        <a:rPr lang="th-TH" sz="1200" b="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เหล็ก เหล็กกล้า </a:t>
                      </a:r>
                    </a:p>
                    <a:p>
                      <a:r>
                        <a:rPr lang="th-TH" sz="1200" b="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และผลิตภัณฑ์</a:t>
                      </a:r>
                      <a:endParaRPr lang="en-US" sz="1200" b="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722.9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6,759.</a:t>
                      </a:r>
                      <a:r>
                        <a:rPr lang="th-TH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</a:t>
                      </a:r>
                      <a:endParaRPr lang="en-US" sz="12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-36.0</a:t>
                      </a:r>
                      <a:endParaRPr lang="en-US" sz="1200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-24.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7</a:t>
                      </a:r>
                      <a:endParaRPr lang="en-US" sz="1200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657563"/>
                  </a:ext>
                </a:extLst>
              </a:tr>
              <a:tr h="151970">
                <a:tc>
                  <a:txBody>
                    <a:bodyPr/>
                    <a:lstStyle/>
                    <a:p>
                      <a:r>
                        <a:rPr lang="th-TH" sz="1200" b="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สินแร่โลหะ</a:t>
                      </a:r>
                      <a:r>
                        <a:rPr lang="th-TH" sz="1200" b="0" dirty="0" err="1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อื่นๆ</a:t>
                      </a:r>
                      <a:r>
                        <a:rPr lang="th-TH" sz="1200" b="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</a:p>
                    <a:p>
                      <a:r>
                        <a:rPr lang="th-TH" sz="1200" b="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เศษโลหะ</a:t>
                      </a:r>
                    </a:p>
                    <a:p>
                      <a:r>
                        <a:rPr lang="th-TH" sz="1200" b="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และผลิตภัณฑ์</a:t>
                      </a:r>
                      <a:endParaRPr lang="en-US" sz="1200" b="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581.1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5,237.8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-19.5</a:t>
                      </a:r>
                      <a:endParaRPr lang="en-US" sz="1200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-13.9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434891"/>
                  </a:ext>
                </a:extLst>
              </a:tr>
              <a:tr h="294459">
                <a:tc>
                  <a:txBody>
                    <a:bodyPr/>
                    <a:lstStyle/>
                    <a:p>
                      <a:r>
                        <a:rPr lang="th-TH" sz="1200" b="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เครื่องเพชรพลอย </a:t>
                      </a:r>
                    </a:p>
                    <a:p>
                      <a:r>
                        <a:rPr lang="th-TH" sz="1200" b="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อัญมณี เงินแท่ง </a:t>
                      </a:r>
                    </a:p>
                    <a:p>
                      <a:r>
                        <a:rPr lang="th-TH" sz="1200" b="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และทองคำ</a:t>
                      </a:r>
                      <a:endParaRPr lang="en-US" sz="1200" b="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429.6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3,975.5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-52.1</a:t>
                      </a:r>
                      <a:endParaRPr lang="en-US" sz="1200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-42.7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8785829"/>
                  </a:ext>
                </a:extLst>
              </a:tr>
              <a:tr h="294459">
                <a:tc>
                  <a:txBody>
                    <a:bodyPr/>
                    <a:lstStyle/>
                    <a:p>
                      <a:r>
                        <a:rPr lang="th-TH" sz="1200" b="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ผลิตภัณฑ์จากพลาสติก</a:t>
                      </a:r>
                      <a:endParaRPr lang="en-US" sz="1200" b="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kern="1200" dirty="0">
                          <a:solidFill>
                            <a:schemeClr val="dk1"/>
                          </a:solidFill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339.1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FreesiaUPC" panose="020B0604020202020204" pitchFamily="34" charset="-34"/>
                        <a:ea typeface="+mn-ea"/>
                        <a:cs typeface="FreesiaUPC" panose="020B0604020202020204" pitchFamily="34" charset="-34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2,907.</a:t>
                      </a:r>
                      <a:r>
                        <a:rPr lang="th-TH" sz="12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2</a:t>
                      </a:r>
                      <a:endParaRPr lang="en-US" sz="12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-12.3</a:t>
                      </a:r>
                      <a:endParaRPr lang="en-US" sz="1200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-2.7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513728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9BBBFC4-5209-4AF3-B0A1-DE11C3D8B73D}"/>
              </a:ext>
            </a:extLst>
          </p:cNvPr>
          <p:cNvSpPr txBox="1"/>
          <p:nvPr/>
        </p:nvSpPr>
        <p:spPr>
          <a:xfrm>
            <a:off x="4616450" y="843558"/>
            <a:ext cx="4200946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สินค้าวัตถุดิบ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: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 </a:t>
            </a:r>
            <a:r>
              <a:rPr kumimoji="0" lang="th-TH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สินค้าที่หดตัวเป็นวัตถุดิบที่นำมาใช้ในอุตสาหกรรมการผลิต</a:t>
            </a:r>
            <a:br>
              <a:rPr kumimoji="0" lang="th-TH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</a:br>
            <a:r>
              <a:rPr kumimoji="0" lang="th-TH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ที่ยังคงหดตัวในช่วงสถานการณ์การแพร่ระบาดของไวรัสโควิด-19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400" b="1" dirty="0">
                <a:solidFill>
                  <a:prstClr val="black"/>
                </a:solidFill>
                <a:latin typeface="FreesiaUPC" pitchFamily="34" charset="-34"/>
                <a:cs typeface="FreesiaUPC" pitchFamily="34" charset="-34"/>
              </a:rPr>
              <a:t>สินค้าอุปโภคบริโภค </a:t>
            </a:r>
            <a:r>
              <a:rPr lang="en-US" sz="1400" b="1" dirty="0">
                <a:solidFill>
                  <a:prstClr val="black"/>
                </a:solidFill>
                <a:latin typeface="FreesiaUPC" pitchFamily="34" charset="-34"/>
                <a:cs typeface="FreesiaUPC" pitchFamily="34" charset="-34"/>
              </a:rPr>
              <a:t>:</a:t>
            </a:r>
            <a:r>
              <a:rPr lang="th-TH" sz="1400" b="1" dirty="0">
                <a:solidFill>
                  <a:prstClr val="black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sz="1400" dirty="0">
                <a:solidFill>
                  <a:prstClr val="black"/>
                </a:solidFill>
                <a:latin typeface="FreesiaUPC" pitchFamily="34" charset="-34"/>
                <a:cs typeface="FreesiaUPC" pitchFamily="34" charset="-34"/>
              </a:rPr>
              <a:t>หดตัวตามภาวะเศรษฐกิจภายในประเทศชะลอตัวลง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eesiaUPC" pitchFamily="34" charset="-34"/>
              <a:ea typeface="+mn-ea"/>
              <a:cs typeface="Freesia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361951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26F950-F323-4A58-A625-0FDB4F3C8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B86AE-BB22-4143-9AF9-164BBE488D17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11D602-760F-42A7-AEEE-4C36E6A0C93B}"/>
              </a:ext>
            </a:extLst>
          </p:cNvPr>
          <p:cNvSpPr txBox="1"/>
          <p:nvPr/>
        </p:nvSpPr>
        <p:spPr>
          <a:xfrm>
            <a:off x="251520" y="248330"/>
            <a:ext cx="59678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สินค้านำเข้า รายหมวดสินค้า (ต่อ)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C7A79F-1717-4558-90C3-829756F8DBA8}"/>
              </a:ext>
            </a:extLst>
          </p:cNvPr>
          <p:cNvSpPr txBox="1"/>
          <p:nvPr/>
        </p:nvSpPr>
        <p:spPr>
          <a:xfrm>
            <a:off x="1187623" y="1834962"/>
            <a:ext cx="7128791" cy="307777"/>
          </a:xfrm>
          <a:prstGeom prst="rect">
            <a:avLst/>
          </a:prstGeom>
          <a:solidFill>
            <a:srgbClr val="CC33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สินค้ายานพาหนะ และอุปกรณ์การขนส่ง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DC497593-A00B-43EE-9C77-20617543D8A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87624" y="2167848"/>
          <a:ext cx="7128791" cy="2713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val="1311413995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3949328688"/>
                    </a:ext>
                  </a:extLst>
                </a:gridCol>
                <a:gridCol w="1373498">
                  <a:extLst>
                    <a:ext uri="{9D8B030D-6E8A-4147-A177-3AD203B41FA5}">
                      <a16:colId xmlns:a16="http://schemas.microsoft.com/office/drawing/2014/main" val="3498325816"/>
                    </a:ext>
                  </a:extLst>
                </a:gridCol>
                <a:gridCol w="1290798">
                  <a:extLst>
                    <a:ext uri="{9D8B030D-6E8A-4147-A177-3AD203B41FA5}">
                      <a16:colId xmlns:a16="http://schemas.microsoft.com/office/drawing/2014/main" val="574193498"/>
                    </a:ext>
                  </a:extLst>
                </a:gridCol>
                <a:gridCol w="1368151">
                  <a:extLst>
                    <a:ext uri="{9D8B030D-6E8A-4147-A177-3AD203B41FA5}">
                      <a16:colId xmlns:a16="http://schemas.microsoft.com/office/drawing/2014/main" val="696951778"/>
                    </a:ext>
                  </a:extLst>
                </a:gridCol>
              </a:tblGrid>
              <a:tr h="36634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สินค้า</a:t>
                      </a:r>
                      <a:endParaRPr lang="en-US" sz="14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มูลค่า (ล้านดอลลาร์สหรัฐ)</a:t>
                      </a:r>
                      <a:endParaRPr lang="en-US" sz="14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อัตราขยายตัว (ร้อยละ)</a:t>
                      </a:r>
                      <a:endParaRPr lang="en-US" sz="14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245380"/>
                  </a:ext>
                </a:extLst>
              </a:tr>
              <a:tr h="216024">
                <a:tc vMerge="1">
                  <a:txBody>
                    <a:bodyPr/>
                    <a:lstStyle/>
                    <a:p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ส.ค. 63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ม.ค.-ส.ค. 63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ส.ค. 63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ม.ค.-ส.ค. 63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3513757"/>
                  </a:ext>
                </a:extLst>
              </a:tr>
              <a:tr h="245718">
                <a:tc>
                  <a:txBody>
                    <a:bodyPr/>
                    <a:lstStyle/>
                    <a:p>
                      <a:r>
                        <a:rPr lang="th-TH" sz="1400" b="1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รวม</a:t>
                      </a:r>
                      <a:endParaRPr lang="en-US" sz="1400" b="1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827.29</a:t>
                      </a:r>
                      <a:endParaRPr lang="en-US" sz="1400" b="1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7,259.</a:t>
                      </a:r>
                      <a:r>
                        <a:rPr lang="th-TH" sz="1400" b="1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4</a:t>
                      </a:r>
                      <a:endParaRPr lang="en-US" sz="1400" b="1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-34.7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-26.5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51438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th-TH" sz="14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ส่วนประกอบและอุปกรณ์ยานยนต์</a:t>
                      </a:r>
                      <a:endParaRPr lang="en-US" sz="14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639.3</a:t>
                      </a:r>
                      <a:endParaRPr lang="en-US" sz="14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5,619.3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-35.7</a:t>
                      </a:r>
                      <a:endParaRPr lang="en-US" sz="1400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-28.1</a:t>
                      </a:r>
                      <a:endParaRPr lang="en-US" sz="1400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409489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th-TH" sz="14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รถยนต์นั่ง</a:t>
                      </a:r>
                      <a:endParaRPr lang="en-US" sz="14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69.7</a:t>
                      </a:r>
                      <a:endParaRPr lang="en-US" sz="14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629.1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-44.2</a:t>
                      </a:r>
                      <a:endParaRPr lang="en-US" sz="1400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-25.7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29254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th-TH" sz="14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ส่วนประกอบและอุปกรณ์รถจักรยานยนต์ รถจักรยาน</a:t>
                      </a:r>
                      <a:endParaRPr lang="en-US" sz="14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44.8</a:t>
                      </a:r>
                      <a:endParaRPr lang="en-US" sz="14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430.3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-13.5</a:t>
                      </a:r>
                      <a:endParaRPr lang="en-US" sz="1400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+4.8</a:t>
                      </a:r>
                      <a:endParaRPr lang="en-US" sz="14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657563"/>
                  </a:ext>
                </a:extLst>
              </a:tr>
              <a:tr h="292071">
                <a:tc>
                  <a:txBody>
                    <a:bodyPr/>
                    <a:lstStyle/>
                    <a:p>
                      <a:r>
                        <a:rPr lang="th-TH" sz="14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รถจักรยานยนต์</a:t>
                      </a:r>
                      <a:endParaRPr lang="en-US" sz="14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27.9</a:t>
                      </a:r>
                      <a:endParaRPr lang="en-US" sz="14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143.9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-16.2</a:t>
                      </a:r>
                      <a:endParaRPr lang="en-US" sz="1400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-26.4</a:t>
                      </a:r>
                      <a:endParaRPr lang="en-US" sz="1400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434891"/>
                  </a:ext>
                </a:extLst>
              </a:tr>
              <a:tr h="2920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รถยนต์โดยสารและรถบรรทุก</a:t>
                      </a:r>
                      <a:endParaRPr lang="en-US" sz="14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21.5</a:t>
                      </a:r>
                      <a:endParaRPr lang="en-US" sz="14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297.</a:t>
                      </a:r>
                      <a:r>
                        <a:rPr lang="th-TH" sz="14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7</a:t>
                      </a:r>
                      <a:endParaRPr lang="en-US" sz="14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-46.6</a:t>
                      </a:r>
                      <a:endParaRPr lang="en-US" sz="1400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-28.1</a:t>
                      </a:r>
                      <a:endParaRPr lang="en-US" sz="1400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192813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B4ECD10-B4C1-4CC9-9F7E-21B0D99CCD0E}"/>
              </a:ext>
            </a:extLst>
          </p:cNvPr>
          <p:cNvSpPr txBox="1"/>
          <p:nvPr/>
        </p:nvSpPr>
        <p:spPr>
          <a:xfrm>
            <a:off x="1187622" y="941408"/>
            <a:ext cx="7128791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สินค้ายานพาหนะ และอุปกรณ์การขนส่ง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: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 </a:t>
            </a:r>
            <a:r>
              <a:rPr kumimoji="0" lang="th-TH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อุตสาหกรรมยานยนต์ภายในประเทศยังไม่ฟื้นตัวตามสถานการณ์การบริโภคและการส่งออกในปัจจุบัน จึงส่งผลกระทบต่อสินค้าที่เกี่ยวเนื่องในกระบวนการผลิต โดยเฉพาะส่วนประกอบและอุปกรณ์</a:t>
            </a:r>
            <a:br>
              <a:rPr kumimoji="0" lang="th-TH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</a:br>
            <a:r>
              <a:rPr kumimoji="0" lang="th-TH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ยานยนต์</a:t>
            </a:r>
          </a:p>
        </p:txBody>
      </p:sp>
    </p:spTree>
    <p:extLst>
      <p:ext uri="{BB962C8B-B14F-4D97-AF65-F5344CB8AC3E}">
        <p14:creationId xmlns:p14="http://schemas.microsoft.com/office/powerpoint/2010/main" val="189174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84F25F-61F5-4D33-98A5-D97FFF281D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8304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897563"/>
            <a:ext cx="9144000" cy="954107"/>
          </a:xfrm>
          <a:prstGeom prst="rect">
            <a:avLst/>
          </a:prstGeom>
          <a:solidFill>
            <a:srgbClr val="FFFFFF">
              <a:alpha val="59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สามารถดาวน์โหลดเอกสารประกอบแถลงข่าวได้ที่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www.tpso.moc.go.th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 หรือสแกน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QR Code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687" y="3241541"/>
            <a:ext cx="1868627" cy="18686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4501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B86AE-BB22-4143-9AF9-164BBE488D17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254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B86AE-BB22-4143-9AF9-164BBE488D17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74"/>
            <a:ext cx="9144000" cy="513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49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8F425C-8713-430F-88C7-07FD4910B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8304" cy="5143500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99592" y="415494"/>
            <a:ext cx="5508612" cy="523220"/>
          </a:xfrm>
          <a:prstGeom prst="rect">
            <a:avLst/>
          </a:prstGeom>
          <a:solidFill>
            <a:srgbClr val="358DA5">
              <a:alpha val="49804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ภาพรวมการส่งออกเดือนสิงหาคม 2563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FE144E-4136-4307-812D-5D618A6141DD}"/>
              </a:ext>
            </a:extLst>
          </p:cNvPr>
          <p:cNvSpPr/>
          <p:nvPr/>
        </p:nvSpPr>
        <p:spPr>
          <a:xfrm>
            <a:off x="499218" y="1187295"/>
            <a:ext cx="6309360" cy="3749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163720"/>
              </p:ext>
            </p:extLst>
          </p:nvPr>
        </p:nvGraphicFramePr>
        <p:xfrm>
          <a:off x="593558" y="1300452"/>
          <a:ext cx="6120680" cy="3522726"/>
        </p:xfrm>
        <a:graphic>
          <a:graphicData uri="http://schemas.openxmlformats.org/drawingml/2006/table">
            <a:tbl>
              <a:tblPr firstRow="1" firstCol="1" bandRow="1"/>
              <a:tblGrid>
                <a:gridCol w="23046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80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8039">
                  <a:extLst>
                    <a:ext uri="{9D8B030D-6E8A-4147-A177-3AD203B41FA5}">
                      <a16:colId xmlns:a16="http://schemas.microsoft.com/office/drawing/2014/main" val="3855198542"/>
                    </a:ext>
                  </a:extLst>
                </a:gridCol>
              </a:tblGrid>
              <a:tr h="11041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kern="0" spc="0" dirty="0">
                          <a:solidFill>
                            <a:schemeClr val="tx1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หน่วย</a:t>
                      </a:r>
                      <a:r>
                        <a:rPr lang="th-TH" sz="2100" kern="0" spc="0" baseline="0" dirty="0">
                          <a:solidFill>
                            <a:schemeClr val="tx1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(</a:t>
                      </a:r>
                      <a:r>
                        <a:rPr lang="en-US" sz="2100" kern="0" spc="0" dirty="0">
                          <a:solidFill>
                            <a:schemeClr val="tx1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Unit) 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kern="0" spc="0" dirty="0">
                          <a:solidFill>
                            <a:schemeClr val="tx1"/>
                          </a:solidFill>
                          <a:effectLst/>
                          <a:latin typeface="FreesiaUPC" panose="020B0604020202020204" pitchFamily="34" charset="-34"/>
                          <a:ea typeface="Calibri"/>
                          <a:cs typeface="FreesiaUPC" panose="020B0604020202020204" pitchFamily="34" charset="-34"/>
                        </a:rPr>
                        <a:t>ล้านดอลลาร์สหรัฐ </a:t>
                      </a:r>
                      <a:endParaRPr lang="en-US" sz="2100" kern="0" spc="0" dirty="0">
                        <a:solidFill>
                          <a:schemeClr val="tx1"/>
                        </a:solidFill>
                        <a:effectLst/>
                        <a:latin typeface="FreesiaUPC" panose="020B0604020202020204" pitchFamily="34" charset="-34"/>
                        <a:ea typeface="Calibri"/>
                        <a:cs typeface="FreesiaUPC" panose="020B0604020202020204" pitchFamily="34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kern="0" spc="0" dirty="0">
                          <a:solidFill>
                            <a:schemeClr val="tx1"/>
                          </a:solidFill>
                          <a:effectLst/>
                          <a:latin typeface="FreesiaUPC" panose="020B0604020202020204" pitchFamily="34" charset="-34"/>
                          <a:ea typeface="Calibri"/>
                          <a:cs typeface="FreesiaUPC" panose="020B0604020202020204" pitchFamily="34" charset="-34"/>
                        </a:rPr>
                        <a:t>(</a:t>
                      </a:r>
                      <a:r>
                        <a:rPr lang="en-US" sz="1800" kern="0" spc="0" dirty="0">
                          <a:solidFill>
                            <a:schemeClr val="tx1"/>
                          </a:solidFill>
                          <a:effectLst/>
                          <a:latin typeface="FreesiaUPC" panose="020B0604020202020204" pitchFamily="34" charset="-34"/>
                          <a:ea typeface="Calibri"/>
                          <a:cs typeface="FreesiaUPC" panose="020B0604020202020204" pitchFamily="34" charset="-34"/>
                        </a:rPr>
                        <a:t>Million USD)</a:t>
                      </a:r>
                      <a:endParaRPr lang="en-US" sz="2100" kern="0" spc="0" dirty="0">
                        <a:solidFill>
                          <a:schemeClr val="tx1"/>
                        </a:solidFill>
                        <a:effectLst/>
                        <a:latin typeface="FreesiaUPC" panose="020B0604020202020204" pitchFamily="34" charset="-34"/>
                        <a:ea typeface="Calibri"/>
                        <a:cs typeface="FreesiaUPC" panose="020B0604020202020204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100" b="1" kern="0" spc="0" baseline="0" dirty="0">
                          <a:solidFill>
                            <a:schemeClr val="tx1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ส.ค. 2563</a:t>
                      </a:r>
                      <a:endParaRPr lang="en-US" sz="2100" b="1" kern="0" spc="0" baseline="0" dirty="0">
                        <a:solidFill>
                          <a:schemeClr val="tx1"/>
                        </a:solidFill>
                        <a:effectLst/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b="1" kern="0" spc="0" baseline="0" dirty="0">
                          <a:solidFill>
                            <a:schemeClr val="tx1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Aug 2020</a:t>
                      </a:r>
                      <a:endParaRPr lang="en-US" sz="2100" b="1" kern="0" spc="0" baseline="0" dirty="0">
                        <a:solidFill>
                          <a:schemeClr val="tx1"/>
                        </a:solidFill>
                        <a:effectLst/>
                        <a:latin typeface="FreesiaUPC" panose="020B0604020202020204" pitchFamily="34" charset="-34"/>
                        <a:ea typeface="Calibri"/>
                        <a:cs typeface="FreesiaUPC" panose="020B0604020202020204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100" kern="0" spc="0" baseline="0" dirty="0">
                          <a:solidFill>
                            <a:schemeClr val="tx1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ม.ค. – ส.ค. 2563</a:t>
                      </a:r>
                      <a:endParaRPr lang="en-US" sz="2100" kern="0" spc="0" baseline="0" dirty="0">
                        <a:solidFill>
                          <a:schemeClr val="tx1"/>
                        </a:solidFill>
                        <a:effectLst/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b="1" kern="0" spc="0" baseline="0" dirty="0">
                          <a:solidFill>
                            <a:schemeClr val="tx1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Jan-Aug 2020</a:t>
                      </a:r>
                    </a:p>
                  </a:txBody>
                  <a:tcPr marL="51435" marR="5143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53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100" kern="0" spc="0" dirty="0">
                          <a:solidFill>
                            <a:schemeClr val="tx1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มูลค่าการส่งออก</a:t>
                      </a:r>
                      <a:endParaRPr lang="en-US" sz="2100" kern="0" spc="0" dirty="0">
                        <a:solidFill>
                          <a:schemeClr val="tx1"/>
                        </a:solidFill>
                        <a:effectLst/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kern="0" spc="0" dirty="0">
                          <a:solidFill>
                            <a:schemeClr val="tx1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(Export</a:t>
                      </a:r>
                      <a:r>
                        <a:rPr lang="en-US" sz="2100" kern="0" spc="0" baseline="0" dirty="0">
                          <a:solidFill>
                            <a:schemeClr val="tx1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value)</a:t>
                      </a:r>
                      <a:endParaRPr lang="th-TH" sz="2100" kern="0" spc="0" dirty="0">
                        <a:solidFill>
                          <a:schemeClr val="tx1"/>
                        </a:solidFill>
                        <a:effectLst/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0" spc="0" dirty="0">
                          <a:solidFill>
                            <a:schemeClr val="dk1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20</a:t>
                      </a:r>
                      <a:r>
                        <a:rPr lang="th-TH" sz="2400" b="1" kern="0" spc="0" dirty="0" smtClean="0">
                          <a:solidFill>
                            <a:schemeClr val="dk1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,212.3</a:t>
                      </a:r>
                      <a:endParaRPr lang="en-US" sz="2400" b="1" kern="0" spc="0" dirty="0">
                        <a:solidFill>
                          <a:schemeClr val="dk1"/>
                        </a:solidFill>
                        <a:effectLst/>
                        <a:latin typeface="FreesiaUPC" panose="020B0604020202020204" pitchFamily="34" charset="-34"/>
                        <a:ea typeface="+mn-ea"/>
                        <a:cs typeface="FreesiaUPC" panose="020B0604020202020204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0" spc="0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-</a:t>
                      </a:r>
                      <a:r>
                        <a:rPr lang="en-US" sz="2400" b="1" kern="0" spc="0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7.94 </a:t>
                      </a:r>
                      <a:r>
                        <a:rPr lang="en-AU" sz="2400" b="1" kern="0" spc="0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%</a:t>
                      </a:r>
                      <a:endParaRPr lang="en-US" sz="2400" b="1" kern="0" spc="0" dirty="0">
                        <a:solidFill>
                          <a:srgbClr val="FF0000"/>
                        </a:solidFill>
                        <a:effectLst/>
                        <a:latin typeface="FreesiaUPC" panose="020B0604020202020204" pitchFamily="34" charset="-34"/>
                        <a:ea typeface="+mn-ea"/>
                        <a:cs typeface="FreesiaUPC" panose="020B0604020202020204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40000"/>
                        <a:lumOff val="60000"/>
                        <a:alpha val="62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0" spc="0" dirty="0">
                          <a:solidFill>
                            <a:schemeClr val="dk1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153</a:t>
                      </a:r>
                      <a:r>
                        <a:rPr lang="th-TH" sz="2400" b="1" kern="0" spc="0" dirty="0">
                          <a:solidFill>
                            <a:schemeClr val="dk1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,</a:t>
                      </a:r>
                      <a:r>
                        <a:rPr lang="en-US" sz="2400" b="1" kern="0" spc="0" dirty="0">
                          <a:solidFill>
                            <a:schemeClr val="dk1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374.8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0" spc="0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-</a:t>
                      </a:r>
                      <a:r>
                        <a:rPr lang="en-US" sz="2400" b="1" kern="0" spc="0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7.75 </a:t>
                      </a:r>
                      <a:r>
                        <a:rPr lang="en-AU" sz="2400" b="1" kern="0" spc="0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%</a:t>
                      </a:r>
                      <a:endParaRPr lang="en-US" sz="2400" b="1" kern="0" spc="0" dirty="0">
                        <a:solidFill>
                          <a:srgbClr val="FF0000"/>
                        </a:solidFill>
                        <a:effectLst/>
                        <a:latin typeface="FreesiaUPC" panose="020B0604020202020204" pitchFamily="34" charset="-34"/>
                        <a:ea typeface="+mn-ea"/>
                        <a:cs typeface="FreesiaUPC" panose="020B0604020202020204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20000"/>
                        <a:lumOff val="80000"/>
                        <a:alpha val="4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53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100" kern="0" spc="0" dirty="0">
                          <a:solidFill>
                            <a:schemeClr val="tx1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มูลค่าการนำเข้า</a:t>
                      </a:r>
                      <a:endParaRPr lang="en-US" sz="2100" kern="0" spc="0" dirty="0">
                        <a:solidFill>
                          <a:schemeClr val="tx1"/>
                        </a:solidFill>
                        <a:effectLst/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kern="0" spc="0" dirty="0">
                          <a:solidFill>
                            <a:schemeClr val="tx1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(Import</a:t>
                      </a:r>
                      <a:r>
                        <a:rPr lang="en-US" sz="2100" kern="0" spc="0" baseline="0" dirty="0">
                          <a:solidFill>
                            <a:schemeClr val="tx1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value)</a:t>
                      </a:r>
                      <a:endParaRPr lang="en-US" sz="2100" kern="0" spc="0" dirty="0">
                        <a:solidFill>
                          <a:schemeClr val="tx1"/>
                        </a:solidFill>
                        <a:effectLst/>
                        <a:latin typeface="FreesiaUPC" panose="020B0604020202020204" pitchFamily="34" charset="-34"/>
                        <a:ea typeface="Calibri"/>
                        <a:cs typeface="FreesiaUPC" panose="020B0604020202020204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0" spc="0" dirty="0">
                          <a:solidFill>
                            <a:schemeClr val="dk1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1</a:t>
                      </a:r>
                      <a:r>
                        <a:rPr lang="en-US" sz="2400" b="1" kern="0" spc="0" dirty="0">
                          <a:solidFill>
                            <a:schemeClr val="dk1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5</a:t>
                      </a:r>
                      <a:r>
                        <a:rPr lang="th-TH" sz="2400" b="1" kern="0" spc="0" dirty="0">
                          <a:solidFill>
                            <a:schemeClr val="dk1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,863.0</a:t>
                      </a:r>
                      <a:endParaRPr lang="en-US" sz="2400" b="1" kern="0" spc="0" dirty="0">
                        <a:solidFill>
                          <a:schemeClr val="dk1"/>
                        </a:solidFill>
                        <a:effectLst/>
                        <a:latin typeface="FreesiaUPC" panose="020B0604020202020204" pitchFamily="34" charset="-34"/>
                        <a:ea typeface="+mn-ea"/>
                        <a:cs typeface="FreesiaUPC" panose="020B0604020202020204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0" spc="0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-</a:t>
                      </a:r>
                      <a:r>
                        <a:rPr lang="en-US" sz="2400" b="1" kern="0" spc="0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19.68 </a:t>
                      </a:r>
                      <a:r>
                        <a:rPr lang="en-AU" sz="2400" b="1" kern="0" spc="0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%</a:t>
                      </a:r>
                      <a:endParaRPr lang="en-US" sz="2400" b="1" kern="0" spc="0" dirty="0">
                        <a:solidFill>
                          <a:srgbClr val="FF0000"/>
                        </a:solidFill>
                        <a:effectLst/>
                        <a:latin typeface="FreesiaUPC" panose="020B0604020202020204" pitchFamily="34" charset="-34"/>
                        <a:ea typeface="+mn-ea"/>
                        <a:cs typeface="FreesiaUPC" panose="020B0604020202020204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40000"/>
                        <a:lumOff val="60000"/>
                        <a:alpha val="62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0" spc="0" dirty="0">
                          <a:solidFill>
                            <a:schemeClr val="dk1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134</a:t>
                      </a:r>
                      <a:r>
                        <a:rPr lang="en-US" sz="2400" b="1" kern="0" spc="0" dirty="0">
                          <a:solidFill>
                            <a:schemeClr val="dk1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,</a:t>
                      </a:r>
                      <a:r>
                        <a:rPr lang="th-TH" sz="2400" b="1" kern="0" spc="0" dirty="0">
                          <a:solidFill>
                            <a:schemeClr val="dk1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981.2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0" spc="0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-</a:t>
                      </a:r>
                      <a:r>
                        <a:rPr lang="en-US" sz="2400" b="1" kern="0" spc="0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15.31 </a:t>
                      </a:r>
                      <a:r>
                        <a:rPr lang="en-AU" sz="2400" b="1" kern="0" spc="0" dirty="0">
                          <a:solidFill>
                            <a:srgbClr val="FF0000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%</a:t>
                      </a:r>
                      <a:endParaRPr lang="en-US" sz="2400" b="1" kern="0" spc="0" dirty="0">
                        <a:solidFill>
                          <a:srgbClr val="FF0000"/>
                        </a:solidFill>
                        <a:effectLst/>
                        <a:latin typeface="FreesiaUPC" panose="020B0604020202020204" pitchFamily="34" charset="-34"/>
                        <a:ea typeface="+mn-ea"/>
                        <a:cs typeface="FreesiaUPC" panose="020B0604020202020204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20000"/>
                        <a:lumOff val="80000"/>
                        <a:alpha val="4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60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100" kern="0" spc="0" dirty="0">
                          <a:solidFill>
                            <a:schemeClr val="tx1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ดุลการค้า</a:t>
                      </a:r>
                      <a:endParaRPr lang="en-US" sz="2100" kern="0" spc="0" dirty="0">
                        <a:solidFill>
                          <a:schemeClr val="tx1"/>
                        </a:solidFill>
                        <a:effectLst/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kern="0" spc="0" dirty="0">
                          <a:solidFill>
                            <a:schemeClr val="tx1"/>
                          </a:solidFill>
                          <a:effectLst/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(Trade Balance)</a:t>
                      </a:r>
                      <a:endParaRPr lang="en-US" sz="2100" kern="0" spc="0" dirty="0">
                        <a:solidFill>
                          <a:schemeClr val="tx1"/>
                        </a:solidFill>
                        <a:effectLst/>
                        <a:latin typeface="FreesiaUPC" panose="020B0604020202020204" pitchFamily="34" charset="-34"/>
                        <a:ea typeface="Calibri"/>
                        <a:cs typeface="FreesiaUPC" panose="020B0604020202020204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0" spc="0" dirty="0">
                          <a:solidFill>
                            <a:schemeClr val="tx1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+4,349.4</a:t>
                      </a:r>
                      <a:endParaRPr lang="en-US" sz="2400" b="1" kern="0" spc="0" dirty="0">
                        <a:solidFill>
                          <a:schemeClr val="tx1"/>
                        </a:solidFill>
                        <a:effectLst/>
                        <a:latin typeface="FreesiaUPC" panose="020B0604020202020204" pitchFamily="34" charset="-34"/>
                        <a:ea typeface="Calibri"/>
                        <a:cs typeface="FreesiaUPC" panose="020B0604020202020204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75000"/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0" spc="0" dirty="0">
                          <a:solidFill>
                            <a:schemeClr val="tx1"/>
                          </a:solidFill>
                          <a:effectLst/>
                          <a:latin typeface="FreesiaUPC" panose="020B0604020202020204" pitchFamily="34" charset="-34"/>
                          <a:ea typeface="+mn-ea"/>
                          <a:cs typeface="FreesiaUPC" panose="020B0604020202020204" pitchFamily="34" charset="-34"/>
                        </a:rPr>
                        <a:t>+18,393.6</a:t>
                      </a:r>
                    </a:p>
                  </a:txBody>
                  <a:tcPr marL="51435" marR="5143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75000"/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9446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B86AE-BB22-4143-9AF9-164BBE488D17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123478"/>
            <a:ext cx="5760640" cy="584775"/>
          </a:xfrm>
          <a:prstGeom prst="rect">
            <a:avLst/>
          </a:prstGeom>
          <a:solidFill>
            <a:schemeClr val="accent5">
              <a:lumMod val="75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ภาพรวมการส่งออกไทย (ดอลลาร์สหรัฐ)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gray">
          <a:xfrm>
            <a:off x="1930093" y="3638551"/>
            <a:ext cx="6381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2.</a:t>
            </a:r>
          </a:p>
        </p:txBody>
      </p:sp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64950884"/>
              </p:ext>
            </p:extLst>
          </p:nvPr>
        </p:nvGraphicFramePr>
        <p:xfrm>
          <a:off x="1051411" y="1889968"/>
          <a:ext cx="7632848" cy="3478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030795" y="1705302"/>
            <a:ext cx="1132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%YoY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3528" y="868179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การส่งออกไทยเดือนสิงหาคม 2563 หดตัวต่อเนื่องที่ร้อยละ </a:t>
            </a:r>
            <a:r>
              <a:rPr lang="th-TH" sz="18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7.94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 โดย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เมื่อหักสินค้าเกี่ยวเนื่องกับน้ำมัน ทองคำ และอาวุธฯ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 การส่งออก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หด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ตัวที่ร้อยละ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14.11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ทั้งนี้ การส่งออกรวมมีสัญญาณการฟื้นตัวอย่างต่อเนื่อง โดยหดตัวน้อยลงเมื่อเทียบกับ</a:t>
            </a:r>
            <a:b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</a:b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การหดตัวร้อยละ </a:t>
            </a:r>
            <a:r>
              <a:rPr lang="th-TH" sz="18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11.37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 ในเดือนกรกฎาคม 2563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eesiaUPC" pitchFamily="34" charset="-34"/>
              <a:ea typeface="+mn-ea"/>
              <a:cs typeface="Freesia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81682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B86AE-BB22-4143-9AF9-164BBE488D17}" type="slidenum">
              <a:rPr lang="th-TH" smtClean="0"/>
              <a:t>5</a:t>
            </a:fld>
            <a:endParaRPr lang="th-TH"/>
          </a:p>
        </p:txBody>
      </p:sp>
      <p:sp>
        <p:nvSpPr>
          <p:cNvPr id="16" name="TextBox 15"/>
          <p:cNvSpPr txBox="1"/>
          <p:nvPr/>
        </p:nvSpPr>
        <p:spPr>
          <a:xfrm>
            <a:off x="35496" y="123478"/>
            <a:ext cx="6400800" cy="584775"/>
          </a:xfrm>
          <a:prstGeom prst="rect">
            <a:avLst/>
          </a:prstGeom>
          <a:solidFill>
            <a:schemeClr val="accent5">
              <a:lumMod val="75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อัตราขยายตัวมูลค่าส่งออกในภูมิภาค ราย</a:t>
            </a:r>
            <a:r>
              <a:rPr lang="th-TH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ไตรมาส</a:t>
            </a:r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497" y="789433"/>
            <a:ext cx="8973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การส่งออกไทยหดตัวน้อยกว่าหลายประเทศในภูมิภาค </a:t>
            </a: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และ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มีแนวโน้ม</a:t>
            </a: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การฟื้นตัวอย่างค่อยเป็นค่อยไป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endParaRPr>
          </a:p>
          <a:p>
            <a:pPr algn="ctr"/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จากการควบคุม</a:t>
            </a:r>
            <a:r>
              <a:rPr lang="th-TH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การแพร่ระบาด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โรค</a:t>
            </a:r>
            <a:r>
              <a:rPr lang="th-TH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ไวรัสโควิด-19 ที่มีประสิทธิภาพ และอุปสงค์ของประเทศคู่ค้าที่ฟื้นตัวโดยเฉพาะจีน</a:t>
            </a:r>
            <a:endParaRPr lang="th-TH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B52A02-7260-4493-9B35-6F9ED0A7BE53}"/>
              </a:ext>
            </a:extLst>
          </p:cNvPr>
          <p:cNvSpPr txBox="1"/>
          <p:nvPr/>
        </p:nvSpPr>
        <p:spPr>
          <a:xfrm>
            <a:off x="5068562" y="4848959"/>
            <a:ext cx="931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latin typeface="FreesiaUPC" panose="020B0604020202020204" pitchFamily="34" charset="-34"/>
                <a:cs typeface="FreesiaUPC" panose="020B0604020202020204" pitchFamily="34" charset="-34"/>
              </a:rPr>
              <a:t>ที่มา </a:t>
            </a:r>
            <a:r>
              <a:rPr lang="en-US" sz="1400" dirty="0">
                <a:latin typeface="FreesiaUPC" panose="020B0604020202020204" pitchFamily="34" charset="-34"/>
                <a:cs typeface="FreesiaUPC" panose="020B0604020202020204" pitchFamily="34" charset="-34"/>
              </a:rPr>
              <a:t>CEIC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3669786"/>
              </p:ext>
            </p:extLst>
          </p:nvPr>
        </p:nvGraphicFramePr>
        <p:xfrm>
          <a:off x="179512" y="1419622"/>
          <a:ext cx="5256584" cy="3429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Oval 21"/>
          <p:cNvSpPr/>
          <p:nvPr/>
        </p:nvSpPr>
        <p:spPr>
          <a:xfrm>
            <a:off x="4174177" y="2499742"/>
            <a:ext cx="1080120" cy="1584176"/>
          </a:xfrm>
          <a:prstGeom prst="ellipse">
            <a:avLst/>
          </a:prstGeom>
          <a:noFill/>
          <a:ln w="19050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24982"/>
              </p:ext>
            </p:extLst>
          </p:nvPr>
        </p:nvGraphicFramePr>
        <p:xfrm>
          <a:off x="5534191" y="1621227"/>
          <a:ext cx="3265085" cy="3053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76756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B86AE-BB22-4143-9AF9-164BBE488D17}" type="slidenum">
              <a:rPr lang="th-TH" smtClean="0"/>
              <a:t>6</a:t>
            </a:fld>
            <a:endParaRPr lang="th-TH"/>
          </a:p>
        </p:txBody>
      </p:sp>
      <p:sp>
        <p:nvSpPr>
          <p:cNvPr id="16" name="TextBox 15"/>
          <p:cNvSpPr txBox="1"/>
          <p:nvPr/>
        </p:nvSpPr>
        <p:spPr>
          <a:xfrm>
            <a:off x="35496" y="123478"/>
            <a:ext cx="6400800" cy="584775"/>
          </a:xfrm>
          <a:prstGeom prst="rect">
            <a:avLst/>
          </a:prstGeom>
          <a:solidFill>
            <a:schemeClr val="accent5">
              <a:lumMod val="75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Purchasing Managers Index 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ดัชนีผู้จัดการฝ่ายจัดซื้อ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504" y="751092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ดัชนีผู้จัดการฝ่ายจัดซื้อภาคการผลิตในหลายประเทศ เดือน ส.ค. 63 ขยับตัวสูงขึ้นจากผลผลิตและยอดคำสั่งซื้อใหม่ที่เพิ่มขึ้น สะท้อนการฟื้นตัวของกิจกรรมทางเศรษฐกิจหลังจากผ่อนคลายมาตรการล็อกดาวน์</a:t>
            </a:r>
            <a:endParaRPr lang="th-TH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98932" y="4732588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latin typeface="FreesiaUPC" panose="020B0604020202020204" pitchFamily="34" charset="-34"/>
                <a:cs typeface="FreesiaUPC" panose="020B0604020202020204" pitchFamily="34" charset="-34"/>
              </a:rPr>
              <a:t>ที่มา </a:t>
            </a:r>
            <a:r>
              <a:rPr lang="en-US" sz="1400" dirty="0">
                <a:latin typeface="FreesiaUPC" panose="020B0604020202020204" pitchFamily="34" charset="-34"/>
                <a:cs typeface="FreesiaUPC" panose="020B0604020202020204" pitchFamily="34" charset="-34"/>
              </a:rPr>
              <a:t>IHS </a:t>
            </a:r>
            <a:r>
              <a:rPr lang="en-US" sz="1400" dirty="0" err="1">
                <a:latin typeface="FreesiaUPC" panose="020B0604020202020204" pitchFamily="34" charset="-34"/>
                <a:cs typeface="FreesiaUPC" panose="020B0604020202020204" pitchFamily="34" charset="-34"/>
              </a:rPr>
              <a:t>Markit</a:t>
            </a:r>
            <a:r>
              <a:rPr lang="en-US" sz="1400" dirty="0">
                <a:latin typeface="FreesiaUPC" panose="020B0604020202020204" pitchFamily="34" charset="-34"/>
                <a:cs typeface="FreesiaUPC" panose="020B0604020202020204" pitchFamily="34" charset="-34"/>
              </a:rPr>
              <a:t> ,CEIC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704543"/>
              </p:ext>
            </p:extLst>
          </p:nvPr>
        </p:nvGraphicFramePr>
        <p:xfrm>
          <a:off x="683568" y="1347614"/>
          <a:ext cx="7620000" cy="3411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73777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7983" y="170334"/>
            <a:ext cx="6035040" cy="457200"/>
          </a:xfrm>
          <a:prstGeom prst="rect">
            <a:avLst/>
          </a:prstGeom>
          <a:solidFill>
            <a:schemeClr val="accent4">
              <a:lumMod val="60000"/>
              <a:lumOff val="40000"/>
              <a:alpha val="50196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Contribution to growth by Sector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" y="731292"/>
            <a:ext cx="9144001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เดือนสิงหาคมภาพรวมการส่งออกสินค้าหลายรายการอยู่ในช่วงฟื้นตัว โดยเฉพาะทองคำกลับมาขยายตัวตามทิศทางราคาทองคำ</a:t>
            </a:r>
            <a:b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</a:b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ในตลาดโลก ส่งผลให้ภาพรวมการส่งออกเดือนสิงหาคมมีทิศทางที่ดีขึ้นจากเดือนก่อน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B86AE-BB22-4143-9AF9-164BBE488D17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280286-F002-4CCE-8EDB-4E405ADDA20C}"/>
              </a:ext>
            </a:extLst>
          </p:cNvPr>
          <p:cNvSpPr txBox="1"/>
          <p:nvPr/>
        </p:nvSpPr>
        <p:spPr>
          <a:xfrm>
            <a:off x="8566959" y="2579121"/>
            <a:ext cx="861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-</a:t>
            </a:r>
            <a:r>
              <a:rPr lang="en-US" sz="1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7.94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%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280286-F002-4CCE-8EDB-4E405ADDA20C}"/>
              </a:ext>
            </a:extLst>
          </p:cNvPr>
          <p:cNvSpPr txBox="1"/>
          <p:nvPr/>
        </p:nvSpPr>
        <p:spPr>
          <a:xfrm>
            <a:off x="8100392" y="2733010"/>
            <a:ext cx="827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-11.37%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676E31-05AA-48DA-9201-F24436E403B3}"/>
              </a:ext>
            </a:extLst>
          </p:cNvPr>
          <p:cNvSpPr/>
          <p:nvPr/>
        </p:nvSpPr>
        <p:spPr>
          <a:xfrm>
            <a:off x="8648523" y="1744840"/>
            <a:ext cx="442999" cy="1278498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BC22F1DB-AABD-4D22-8E6E-4D91915FA4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1849203"/>
              </p:ext>
            </p:extLst>
          </p:nvPr>
        </p:nvGraphicFramePr>
        <p:xfrm>
          <a:off x="50639" y="1101878"/>
          <a:ext cx="9144001" cy="3909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77791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5496" y="150902"/>
            <a:ext cx="5760640" cy="548640"/>
          </a:xfrm>
          <a:prstGeom prst="rect">
            <a:avLst/>
          </a:prstGeom>
          <a:solidFill>
            <a:schemeClr val="accent5">
              <a:lumMod val="75000"/>
              <a:alpha val="50196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Contribution to growth by Country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B86AE-BB22-4143-9AF9-164BBE488D17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90753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1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ตลาดส่งออกของไทยส่วนใหญ่เริ่มกลับมาฟื้นตัว จากการหดตัวที่ชะลอลงในหลายภูมิภาค ขณะที่การส่งออกไปสหรัฐฯ ยังคงขยายตัวต่อเนื่องเป็นเดือนที่ 3 และมีลักษณะของการกระจายที่ดีขึ้นในหลายตลาด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CC4A90-2FD5-48D0-9825-B9B978518A2F}"/>
              </a:ext>
            </a:extLst>
          </p:cNvPr>
          <p:cNvSpPr/>
          <p:nvPr/>
        </p:nvSpPr>
        <p:spPr>
          <a:xfrm>
            <a:off x="1081188" y="4595036"/>
            <a:ext cx="6299124" cy="253914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9A625B-3894-4F1C-B58F-2F73F5BBDD66}"/>
              </a:ext>
            </a:extLst>
          </p:cNvPr>
          <p:cNvSpPr/>
          <p:nvPr/>
        </p:nvSpPr>
        <p:spPr>
          <a:xfrm>
            <a:off x="8588043" y="1928032"/>
            <a:ext cx="432048" cy="1122021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4C4DBE84-2B88-4F6A-8FC7-6CC53C3C7A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8895963"/>
              </p:ext>
            </p:extLst>
          </p:nvPr>
        </p:nvGraphicFramePr>
        <p:xfrm>
          <a:off x="67494" y="1050824"/>
          <a:ext cx="9108504" cy="4194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CCE4D1EE-6879-4D10-BB8C-B0C542A1314A}"/>
              </a:ext>
            </a:extLst>
          </p:cNvPr>
          <p:cNvSpPr/>
          <p:nvPr/>
        </p:nvSpPr>
        <p:spPr>
          <a:xfrm>
            <a:off x="5030689" y="4904186"/>
            <a:ext cx="2349623" cy="228732"/>
          </a:xfrm>
          <a:prstGeom prst="rect">
            <a:avLst/>
          </a:prstGeom>
          <a:noFill/>
          <a:ln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93246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39525" y="4717557"/>
            <a:ext cx="21336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B86AE-BB22-4143-9AF9-164BBE488D17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gray">
          <a:xfrm>
            <a:off x="1449170" y="3889599"/>
            <a:ext cx="6381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2.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769743802"/>
              </p:ext>
            </p:extLst>
          </p:nvPr>
        </p:nvGraphicFramePr>
        <p:xfrm>
          <a:off x="-83872" y="1594677"/>
          <a:ext cx="6528080" cy="3242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Arrow Connector 7"/>
          <p:cNvCxnSpPr>
            <a:cxnSpLocks/>
          </p:cNvCxnSpPr>
          <p:nvPr/>
        </p:nvCxnSpPr>
        <p:spPr>
          <a:xfrm flipV="1">
            <a:off x="3779912" y="2147550"/>
            <a:ext cx="0" cy="1872000"/>
          </a:xfrm>
          <a:prstGeom prst="straightConnector1">
            <a:avLst/>
          </a:prstGeom>
          <a:ln>
            <a:solidFill>
              <a:srgbClr val="FFC00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2"/>
          <p:cNvSpPr txBox="1"/>
          <p:nvPr/>
        </p:nvSpPr>
        <p:spPr>
          <a:xfrm>
            <a:off x="2699792" y="1347614"/>
            <a:ext cx="2032249" cy="381025"/>
          </a:xfrm>
          <a:prstGeom prst="rect">
            <a:avLst/>
          </a:prstGeom>
          <a:solidFill>
            <a:srgbClr val="FFC000">
              <a:alpha val="62000"/>
            </a:srgbClr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ส่งออกสิงหาคม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2563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740947"/>
              </p:ext>
            </p:extLst>
          </p:nvPr>
        </p:nvGraphicFramePr>
        <p:xfrm>
          <a:off x="5580115" y="1330846"/>
          <a:ext cx="3496929" cy="3517725"/>
        </p:xfrm>
        <a:graphic>
          <a:graphicData uri="http://schemas.openxmlformats.org/drawingml/2006/table">
            <a:tbl>
              <a:tblPr/>
              <a:tblGrid>
                <a:gridCol w="20643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61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64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478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ปี 2563</a:t>
                      </a:r>
                    </a:p>
                  </a:txBody>
                  <a:tcPr marL="9395" marR="9395" marT="9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ส.ค.</a:t>
                      </a:r>
                    </a:p>
                  </a:txBody>
                  <a:tcPr marL="9395" marR="9395" marT="9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2563</a:t>
                      </a:r>
                    </a:p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ม.ค.-ส.ค.</a:t>
                      </a:r>
                    </a:p>
                  </a:txBody>
                  <a:tcPr marL="9395" marR="9395" marT="9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516"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มูลค่าส่งออกรวม </a:t>
                      </a:r>
                      <a:r>
                        <a:rPr lang="th-TH" sz="1200" b="1" i="0" u="none" strike="noStrike" spc="-20" baseline="0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(ล้านดอลลาร์สหรัฐ)</a:t>
                      </a:r>
                      <a:endParaRPr lang="th-TH" sz="1500" b="1" i="0" u="none" strike="noStrike" spc="-20" baseline="0" dirty="0">
                        <a:solidFill>
                          <a:srgbClr val="000000"/>
                        </a:solidFill>
                        <a:effectLst/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 marL="9395" marR="9395" marT="93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5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20,212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5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153,334</a:t>
                      </a:r>
                      <a:endParaRPr lang="en-US" sz="1550" b="1" i="0" u="none" strike="noStrike" kern="1200" dirty="0">
                        <a:solidFill>
                          <a:srgbClr val="000000"/>
                        </a:solidFill>
                        <a:effectLst/>
                        <a:latin typeface="FreesiaUPC" pitchFamily="34" charset="-34"/>
                        <a:ea typeface="+mn-ea"/>
                        <a:cs typeface="FreesiaUPC" pitchFamily="34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112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   อัตราขยายตัว (</a:t>
                      </a: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%</a:t>
                      </a:r>
                      <a:r>
                        <a:rPr lang="en-US" sz="14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YoY</a:t>
                      </a: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)</a:t>
                      </a:r>
                      <a:endParaRPr lang="th-TH" sz="1400" b="1" i="1" u="none" strike="noStrike" dirty="0">
                        <a:solidFill>
                          <a:srgbClr val="000000"/>
                        </a:solidFill>
                        <a:effectLst/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 marL="9395" marR="9395" marT="93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kern="1200" dirty="0">
                          <a:solidFill>
                            <a:srgbClr val="C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-7.94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kern="1200" dirty="0">
                          <a:solidFill>
                            <a:srgbClr val="C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-7.75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516">
                <a:tc>
                  <a:txBody>
                    <a:bodyPr/>
                    <a:lstStyle/>
                    <a:p>
                      <a:pPr algn="l" fontAlgn="b"/>
                      <a:r>
                        <a:rPr lang="th-TH" sz="1300" b="1" i="1" u="none" strike="noStrike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   หักเกี่ยวเนื่องกับน้ำมัน</a:t>
                      </a:r>
                    </a:p>
                  </a:txBody>
                  <a:tcPr marL="9395" marR="9395" marT="93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-7.18</a:t>
                      </a:r>
                      <a:endParaRPr lang="th-TH" sz="1600" b="0" i="0" u="none" strike="noStrike" kern="1200" dirty="0">
                        <a:solidFill>
                          <a:srgbClr val="C00000"/>
                        </a:solidFill>
                        <a:effectLst/>
                        <a:latin typeface="FreesiaUPC" pitchFamily="34" charset="-34"/>
                        <a:ea typeface="+mn-ea"/>
                        <a:cs typeface="FreesiaUPC" pitchFamily="34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kern="1200" dirty="0">
                          <a:solidFill>
                            <a:srgbClr val="C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-6.36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6516">
                <a:tc>
                  <a:txBody>
                    <a:bodyPr/>
                    <a:lstStyle/>
                    <a:p>
                      <a:pPr algn="l" fontAlgn="b"/>
                      <a:r>
                        <a:rPr lang="th-TH" sz="1300" b="1" i="1" u="none" strike="noStrike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   หักทองคำ</a:t>
                      </a:r>
                    </a:p>
                  </a:txBody>
                  <a:tcPr marL="9395" marR="9395" marT="93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kern="1200" dirty="0">
                          <a:solidFill>
                            <a:srgbClr val="C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-14.26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kern="1200" dirty="0">
                          <a:solidFill>
                            <a:srgbClr val="C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-11.84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604">
                <a:tc>
                  <a:txBody>
                    <a:bodyPr/>
                    <a:lstStyle/>
                    <a:p>
                      <a:pPr algn="l" fontAlgn="b"/>
                      <a:r>
                        <a:rPr lang="th-TH" sz="1300" b="1" i="1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   หักเกี่ยวเนื่องกับน้ำมัน ทองคำ</a:t>
                      </a:r>
                      <a:r>
                        <a:rPr lang="en-US" sz="1300" b="1" i="1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 </a:t>
                      </a:r>
                      <a:r>
                        <a:rPr lang="th-TH" sz="1300" b="1" i="1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และอาวุธ</a:t>
                      </a:r>
                    </a:p>
                  </a:txBody>
                  <a:tcPr marL="9395" marR="9395" marT="93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kern="1200" dirty="0">
                          <a:solidFill>
                            <a:srgbClr val="C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-14.11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kern="1200" dirty="0">
                          <a:solidFill>
                            <a:srgbClr val="C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-9.68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6516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5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มูลค่านำเข้ารวม </a:t>
                      </a:r>
                      <a:r>
                        <a:rPr kumimoji="0" lang="th-TH" sz="1200" b="1" i="0" u="none" strike="noStrike" kern="1200" cap="none" spc="-2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(ล้านดอลลาร์สหรัฐ)</a:t>
                      </a:r>
                      <a:endParaRPr lang="th-TH" sz="1550" b="1" i="0" u="none" strike="noStrike" kern="1200" dirty="0">
                        <a:solidFill>
                          <a:srgbClr val="000000"/>
                        </a:solidFill>
                        <a:effectLst/>
                        <a:latin typeface="FreesiaUPC" pitchFamily="34" charset="-34"/>
                        <a:ea typeface="+mn-ea"/>
                        <a:cs typeface="FreesiaUPC" pitchFamily="34" charset="-34"/>
                      </a:endParaRPr>
                    </a:p>
                  </a:txBody>
                  <a:tcPr marL="9395" marR="9395" marT="93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5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15,863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134,981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123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   อัตราขยายตัว (</a:t>
                      </a: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%</a:t>
                      </a:r>
                      <a:r>
                        <a:rPr lang="en-US" sz="14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YoY</a:t>
                      </a: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)</a:t>
                      </a:r>
                      <a:endParaRPr lang="th-TH" sz="1400" b="1" i="1" u="none" strike="noStrike" dirty="0">
                        <a:solidFill>
                          <a:srgbClr val="000000"/>
                        </a:solidFill>
                        <a:effectLst/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 marL="9395" marR="9395" marT="93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 dirty="0">
                          <a:solidFill>
                            <a:srgbClr val="C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-19.68</a:t>
                      </a:r>
                      <a:endParaRPr lang="th-TH" sz="1600" b="0" i="0" u="none" strike="noStrike" kern="1200" dirty="0">
                        <a:solidFill>
                          <a:srgbClr val="C00000"/>
                        </a:solidFill>
                        <a:effectLst/>
                        <a:latin typeface="FreesiaUPC" pitchFamily="34" charset="-34"/>
                        <a:ea typeface="+mn-ea"/>
                        <a:cs typeface="FreesiaUPC" pitchFamily="34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 dirty="0">
                          <a:solidFill>
                            <a:srgbClr val="C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-15.31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8127">
                <a:tc>
                  <a:txBody>
                    <a:bodyPr/>
                    <a:lstStyle/>
                    <a:p>
                      <a:pPr algn="l" fontAlgn="b"/>
                      <a:r>
                        <a:rPr lang="th-TH" sz="1300" b="1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หัก น้ำมัน</a:t>
                      </a:r>
                      <a:r>
                        <a:rPr lang="en-US" sz="1300" b="1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 </a:t>
                      </a:r>
                      <a:r>
                        <a:rPr lang="th-TH" sz="1300" b="1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ทองคำ และอาวุธยุทธปัจจัย </a:t>
                      </a:r>
                    </a:p>
                  </a:txBody>
                  <a:tcPr marL="9395" marR="9395" marT="9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th-TH" sz="1600" b="0" i="0" u="none" strike="noStrike" kern="1200" dirty="0">
                          <a:solidFill>
                            <a:srgbClr val="C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-14.55</a:t>
                      </a:r>
                      <a:endParaRPr lang="en-US" sz="1600" b="0" i="0" u="none" strike="noStrike" kern="1200" dirty="0">
                        <a:solidFill>
                          <a:srgbClr val="C00000"/>
                        </a:solidFill>
                        <a:effectLst/>
                        <a:latin typeface="FreesiaUPC" pitchFamily="34" charset="-34"/>
                        <a:ea typeface="+mn-ea"/>
                        <a:cs typeface="FreesiaUPC" pitchFamily="34" charset="-34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th-TH" sz="1600" b="0" i="0" u="none" strike="noStrike" kern="1200" dirty="0">
                          <a:solidFill>
                            <a:srgbClr val="C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-12.67</a:t>
                      </a:r>
                      <a:endParaRPr lang="en-US" sz="1600" b="0" i="0" u="none" strike="noStrike" kern="1200" dirty="0">
                        <a:solidFill>
                          <a:srgbClr val="C00000"/>
                        </a:solidFill>
                        <a:effectLst/>
                        <a:latin typeface="FreesiaUPC" pitchFamily="34" charset="-34"/>
                        <a:ea typeface="+mn-ea"/>
                        <a:cs typeface="FreesiaUPC" pitchFamily="34" charset="-34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917608"/>
                  </a:ext>
                </a:extLst>
              </a:tr>
              <a:tr h="32651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มูลค่าดุลการค้า </a:t>
                      </a:r>
                      <a:r>
                        <a:rPr lang="th-TH" sz="1200" b="1" i="0" u="none" strike="noStrike" spc="-20" baseline="0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(ล้านดอลลาร์สหรัฐ)</a:t>
                      </a:r>
                      <a:endParaRPr lang="th-TH" sz="1200" b="1" i="0" u="none" strike="noStrike" dirty="0">
                        <a:solidFill>
                          <a:srgbClr val="000000"/>
                        </a:solidFill>
                        <a:effectLst/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 marL="9395" marR="9395" marT="93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4,349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ea typeface="+mn-ea"/>
                          <a:cs typeface="FreesiaUPC" pitchFamily="34" charset="-34"/>
                        </a:rPr>
                        <a:t>18,394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7710715" y="2164819"/>
            <a:ext cx="553297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710715" y="3207731"/>
            <a:ext cx="553297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699792" y="4083918"/>
            <a:ext cx="396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1123950"/>
            <a:ext cx="1151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ล้านเหรียญ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280849"/>
            <a:ext cx="874846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ภาพรวมการส่งออกไทย (ดอลลาร์สหรัฐ)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การส่งออกเดือนสิงหาคม 2563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มีมูลค่า </a:t>
            </a:r>
            <a:r>
              <a:rPr lang="th-TH" sz="20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20.2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 พันล้านดอลลาร์สหรัฐ หดตัวร้อยละ </a:t>
            </a:r>
            <a:r>
              <a:rPr lang="th-TH" sz="20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7.94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 ซึ่งเป็นระดับต่ำ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ก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ว่า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</a:b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ระดับ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การส่งออก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เฉลี่ย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ย้อนหลัง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 5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ปี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 ทำให้ภาพรวม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การส่งออก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 </a:t>
            </a:r>
            <a:r>
              <a:rPr lang="th-TH" sz="20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8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 เดือน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แรก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 ปี 2563 หดตัว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ร้อยละ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eesiaUPC" pitchFamily="34" charset="-34"/>
                <a:ea typeface="+mn-ea"/>
                <a:cs typeface="FreesiaUPC" pitchFamily="34" charset="-34"/>
              </a:rPr>
              <a:t> 7.75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eesiaUPC" pitchFamily="34" charset="-34"/>
              <a:ea typeface="+mn-ea"/>
              <a:cs typeface="FreesiaUPC" pitchFamily="34" charset="-34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515559A-4863-4850-859C-0C0BD6B61A0D}"/>
              </a:ext>
            </a:extLst>
          </p:cNvPr>
          <p:cNvSpPr/>
          <p:nvPr/>
        </p:nvSpPr>
        <p:spPr>
          <a:xfrm>
            <a:off x="7709760" y="3865489"/>
            <a:ext cx="553297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3BA2AEE-60F4-4D2D-87A7-7261C923CF10}"/>
              </a:ext>
            </a:extLst>
          </p:cNvPr>
          <p:cNvSpPr/>
          <p:nvPr/>
        </p:nvSpPr>
        <p:spPr>
          <a:xfrm>
            <a:off x="7668345" y="4555587"/>
            <a:ext cx="638038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0307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2772</Words>
  <Application>Microsoft Office PowerPoint</Application>
  <PresentationFormat>On-screen Show (16:9)</PresentationFormat>
  <Paragraphs>618</Paragraphs>
  <Slides>26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Calibri Light</vt:lpstr>
      <vt:lpstr>FreesiaUPC</vt:lpstr>
      <vt:lpstr>TH SarabunPSK</vt:lpstr>
      <vt:lpstr>Bernard MT Condensed</vt:lpstr>
      <vt:lpstr>Calibri</vt:lpstr>
      <vt:lpstr>Cordia New</vt:lpstr>
      <vt:lpstr>Angsana New</vt:lpstr>
      <vt:lpstr>Daytona</vt:lpstr>
      <vt:lpstr>JasmineUPC</vt:lpstr>
      <vt:lpstr>Arial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สุกรสดแช่เย็นแช่แข็ง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Chanikarn Miss. Dispadung</cp:lastModifiedBy>
  <cp:revision>1478</cp:revision>
  <cp:lastPrinted>2020-09-22T05:12:51Z</cp:lastPrinted>
  <dcterms:created xsi:type="dcterms:W3CDTF">2018-11-19T02:09:03Z</dcterms:created>
  <dcterms:modified xsi:type="dcterms:W3CDTF">2020-09-23T02:05:38Z</dcterms:modified>
</cp:coreProperties>
</file>